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2"/>
  </p:notesMasterIdLst>
  <p:sldIdLst>
    <p:sldId id="256" r:id="rId2"/>
    <p:sldId id="537" r:id="rId3"/>
    <p:sldId id="551" r:id="rId4"/>
    <p:sldId id="549" r:id="rId5"/>
    <p:sldId id="550" r:id="rId6"/>
    <p:sldId id="552" r:id="rId7"/>
    <p:sldId id="553" r:id="rId8"/>
    <p:sldId id="268" r:id="rId9"/>
    <p:sldId id="554" r:id="rId10"/>
    <p:sldId id="271" r:id="rId11"/>
    <p:sldId id="532" r:id="rId12"/>
    <p:sldId id="281" r:id="rId13"/>
    <p:sldId id="282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55" r:id="rId24"/>
    <p:sldId id="490" r:id="rId25"/>
    <p:sldId id="556" r:id="rId26"/>
    <p:sldId id="557" r:id="rId27"/>
    <p:sldId id="558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6" r:id="rId36"/>
    <p:sldId id="567" r:id="rId37"/>
    <p:sldId id="568" r:id="rId38"/>
    <p:sldId id="569" r:id="rId39"/>
    <p:sldId id="570" r:id="rId40"/>
    <p:sldId id="571" r:id="rId41"/>
    <p:sldId id="572" r:id="rId42"/>
    <p:sldId id="573" r:id="rId43"/>
    <p:sldId id="574" r:id="rId44"/>
    <p:sldId id="575" r:id="rId45"/>
    <p:sldId id="576" r:id="rId46"/>
    <p:sldId id="577" r:id="rId47"/>
    <p:sldId id="578" r:id="rId48"/>
    <p:sldId id="579" r:id="rId49"/>
    <p:sldId id="580" r:id="rId50"/>
    <p:sldId id="581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95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>
        <p:scale>
          <a:sx n="112" d="100"/>
          <a:sy n="112" d="100"/>
        </p:scale>
        <p:origin x="736" y="-1600"/>
      </p:cViewPr>
      <p:guideLst>
        <p:guide orient="horz" pos="3095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F2861-6B28-2945-8570-B32448FE9A9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91E607-13B7-4842-9D35-BC439D765DBD}">
      <dgm:prSet phldrT="[Текст]"/>
      <dgm:spPr/>
      <dgm:t>
        <a:bodyPr/>
        <a:lstStyle/>
        <a:p>
          <a:r>
            <a:rPr lang="ru-RU" dirty="0"/>
            <a:t>Специализированные форматы</a:t>
          </a:r>
        </a:p>
      </dgm:t>
    </dgm:pt>
    <dgm:pt modelId="{670B7A85-B3EE-9A41-BF21-7130433D0B3A}" type="parTrans" cxnId="{CB1C0822-BE7D-C34D-8A67-FDA8D4ADA6B5}">
      <dgm:prSet/>
      <dgm:spPr/>
      <dgm:t>
        <a:bodyPr/>
        <a:lstStyle/>
        <a:p>
          <a:endParaRPr lang="ru-RU"/>
        </a:p>
      </dgm:t>
    </dgm:pt>
    <dgm:pt modelId="{776E1B63-62B0-7E4D-8C21-E39916165AAF}" type="sibTrans" cxnId="{CB1C0822-BE7D-C34D-8A67-FDA8D4ADA6B5}">
      <dgm:prSet/>
      <dgm:spPr/>
      <dgm:t>
        <a:bodyPr/>
        <a:lstStyle/>
        <a:p>
          <a:endParaRPr lang="ru-RU"/>
        </a:p>
      </dgm:t>
    </dgm:pt>
    <dgm:pt modelId="{23A497EC-57DB-5A43-A670-0B5578525423}">
      <dgm:prSet phldrT="[Текст]" custT="1"/>
      <dgm:spPr/>
      <dgm:t>
        <a:bodyPr/>
        <a:lstStyle/>
        <a:p>
          <a:r>
            <a:rPr lang="ru-RU" sz="17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sz="1700" kern="1200" dirty="0"/>
            <a:t>: с 1950-х по 1970-е годы</a:t>
          </a:r>
        </a:p>
      </dgm:t>
    </dgm:pt>
    <dgm:pt modelId="{69B73419-9000-8A4F-BE40-654F9724EF52}" type="parTrans" cxnId="{F3B8900C-0938-D945-9D01-DF41DEC830B8}">
      <dgm:prSet/>
      <dgm:spPr/>
      <dgm:t>
        <a:bodyPr/>
        <a:lstStyle/>
        <a:p>
          <a:endParaRPr lang="ru-RU"/>
        </a:p>
      </dgm:t>
    </dgm:pt>
    <dgm:pt modelId="{BF052C7D-22EC-9046-A179-A4ECC405719E}" type="sibTrans" cxnId="{F3B8900C-0938-D945-9D01-DF41DEC830B8}">
      <dgm:prSet/>
      <dgm:spPr/>
      <dgm:t>
        <a:bodyPr/>
        <a:lstStyle/>
        <a:p>
          <a:endParaRPr lang="ru-RU"/>
        </a:p>
      </dgm:t>
    </dgm:pt>
    <dgm:pt modelId="{FBE80DC7-651D-C844-B1A2-B60A4C58B640}">
      <dgm:prSet phldrT="[Текст]" custT="1"/>
      <dgm:spPr/>
      <dgm:t>
        <a:bodyPr/>
        <a:lstStyle/>
        <a:p>
          <a:r>
            <a:rPr lang="ru-RU" sz="17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sz="1700" kern="1200" dirty="0"/>
            <a:t>: Закрытые специализированные форматы и </a:t>
          </a:r>
          <a:r>
            <a:rPr lang="ru-RU" sz="1700" kern="1200" dirty="0" err="1"/>
            <a:t>проприетарные</a:t>
          </a:r>
          <a:r>
            <a:rPr lang="ru-RU" sz="1700" kern="1200" dirty="0"/>
            <a:t> решения.</a:t>
          </a:r>
        </a:p>
      </dgm:t>
    </dgm:pt>
    <dgm:pt modelId="{D2926E7C-AEF5-404E-AD03-F0846BBBE9D4}" type="parTrans" cxnId="{35EFFCD6-76AE-6E4E-BB29-6087B75A4D6F}">
      <dgm:prSet/>
      <dgm:spPr/>
      <dgm:t>
        <a:bodyPr/>
        <a:lstStyle/>
        <a:p>
          <a:endParaRPr lang="ru-RU"/>
        </a:p>
      </dgm:t>
    </dgm:pt>
    <dgm:pt modelId="{E86AAECF-762C-DD4C-BC60-E466E4A86D95}" type="sibTrans" cxnId="{35EFFCD6-76AE-6E4E-BB29-6087B75A4D6F}">
      <dgm:prSet/>
      <dgm:spPr/>
      <dgm:t>
        <a:bodyPr/>
        <a:lstStyle/>
        <a:p>
          <a:endParaRPr lang="ru-RU"/>
        </a:p>
      </dgm:t>
    </dgm:pt>
    <dgm:pt modelId="{1CF852EE-E626-DE4F-96F6-E17697DE8798}">
      <dgm:prSet phldrT="[Текст]"/>
      <dgm:spPr/>
      <dgm:t>
        <a:bodyPr/>
        <a:lstStyle/>
        <a:p>
          <a:r>
            <a:rPr lang="ru-RU" dirty="0"/>
            <a:t>Нейтральные стандарты САПР</a:t>
          </a:r>
        </a:p>
      </dgm:t>
    </dgm:pt>
    <dgm:pt modelId="{3C02850A-7458-7F44-84AE-A6497F62E094}" type="parTrans" cxnId="{B9CB5DCC-C106-F64F-8BCB-2C58468E11CE}">
      <dgm:prSet/>
      <dgm:spPr/>
      <dgm:t>
        <a:bodyPr/>
        <a:lstStyle/>
        <a:p>
          <a:endParaRPr lang="ru-RU"/>
        </a:p>
      </dgm:t>
    </dgm:pt>
    <dgm:pt modelId="{B2972007-30DD-6947-8D8C-635B850EF138}" type="sibTrans" cxnId="{B9CB5DCC-C106-F64F-8BCB-2C58468E11CE}">
      <dgm:prSet/>
      <dgm:spPr/>
      <dgm:t>
        <a:bodyPr/>
        <a:lstStyle/>
        <a:p>
          <a:endParaRPr lang="ru-RU"/>
        </a:p>
      </dgm:t>
    </dgm:pt>
    <dgm:pt modelId="{A08EC7A8-4686-C746-BFD7-350F6E2761DC}">
      <dgm:prSet phldrT="[Текст]"/>
      <dgm:spPr/>
      <dgm:t>
        <a:bodyPr/>
        <a:lstStyle/>
        <a:p>
          <a:r>
            <a:rPr lang="ru-RU" b="1" i="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dirty="0"/>
            <a:t>: 1980-е годы</a:t>
          </a:r>
        </a:p>
      </dgm:t>
    </dgm:pt>
    <dgm:pt modelId="{F962DEAE-8786-0D41-99EE-CE46212E81DF}" type="parTrans" cxnId="{7E9FC887-0A1C-6640-9704-7D706C760481}">
      <dgm:prSet/>
      <dgm:spPr/>
      <dgm:t>
        <a:bodyPr/>
        <a:lstStyle/>
        <a:p>
          <a:endParaRPr lang="ru-RU"/>
        </a:p>
      </dgm:t>
    </dgm:pt>
    <dgm:pt modelId="{CE3B9B34-D2DE-5B42-AC1E-A40782037FA2}" type="sibTrans" cxnId="{7E9FC887-0A1C-6640-9704-7D706C760481}">
      <dgm:prSet/>
      <dgm:spPr/>
      <dgm:t>
        <a:bodyPr/>
        <a:lstStyle/>
        <a:p>
          <a:endParaRPr lang="ru-RU"/>
        </a:p>
      </dgm:t>
    </dgm:pt>
    <dgm:pt modelId="{1BF8C65E-1826-2C47-B444-30E383466CAF}">
      <dgm:prSet phldrT="[Текст]"/>
      <dgm:spPr/>
      <dgm:t>
        <a:bodyPr/>
        <a:lstStyle/>
        <a:p>
          <a:r>
            <a:rPr lang="ru-RU" b="1" i="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dirty="0"/>
            <a:t>: Первые открытые форматы для представления базовой геометрии</a:t>
          </a:r>
        </a:p>
      </dgm:t>
    </dgm:pt>
    <dgm:pt modelId="{AA8E36FF-1CB2-3B46-90AD-E1B93E076CFB}" type="parTrans" cxnId="{54DE8359-10FB-D04E-B5BD-E0A0BB26DB97}">
      <dgm:prSet/>
      <dgm:spPr/>
      <dgm:t>
        <a:bodyPr/>
        <a:lstStyle/>
        <a:p>
          <a:endParaRPr lang="ru-RU"/>
        </a:p>
      </dgm:t>
    </dgm:pt>
    <dgm:pt modelId="{03956262-AE2D-A84E-8A61-5A0E3AE02180}" type="sibTrans" cxnId="{54DE8359-10FB-D04E-B5BD-E0A0BB26DB97}">
      <dgm:prSet/>
      <dgm:spPr/>
      <dgm:t>
        <a:bodyPr/>
        <a:lstStyle/>
        <a:p>
          <a:endParaRPr lang="ru-RU"/>
        </a:p>
      </dgm:t>
    </dgm:pt>
    <dgm:pt modelId="{0ED26785-1FB6-A64B-8102-7D787CEC53D7}">
      <dgm:prSet phldrT="[Текст]"/>
      <dgm:spPr/>
      <dgm:t>
        <a:bodyPr/>
        <a:lstStyle/>
        <a:p>
          <a:r>
            <a:rPr lang="ru-RU" dirty="0"/>
            <a:t>Стандарты </a:t>
          </a:r>
          <a:r>
            <a:rPr lang="en-US" dirty="0"/>
            <a:t>STEP</a:t>
          </a:r>
          <a:endParaRPr lang="ru-RU" dirty="0"/>
        </a:p>
      </dgm:t>
    </dgm:pt>
    <dgm:pt modelId="{36EA3B89-CBAE-C141-9550-765D11E5CF29}" type="parTrans" cxnId="{28B66449-D2E2-1046-8589-79C66B1A7A82}">
      <dgm:prSet/>
      <dgm:spPr/>
      <dgm:t>
        <a:bodyPr/>
        <a:lstStyle/>
        <a:p>
          <a:endParaRPr lang="ru-RU"/>
        </a:p>
      </dgm:t>
    </dgm:pt>
    <dgm:pt modelId="{54830190-778E-EB4D-950A-D8623697E1FD}" type="sibTrans" cxnId="{28B66449-D2E2-1046-8589-79C66B1A7A82}">
      <dgm:prSet/>
      <dgm:spPr/>
      <dgm:t>
        <a:bodyPr/>
        <a:lstStyle/>
        <a:p>
          <a:endParaRPr lang="ru-RU"/>
        </a:p>
      </dgm:t>
    </dgm:pt>
    <dgm:pt modelId="{4530902F-2411-E14C-8264-6509D4018DBF}">
      <dgm:prSet phldrT="[Текст]"/>
      <dgm:spPr/>
      <dgm:t>
        <a:bodyPr/>
        <a:lstStyle/>
        <a:p>
          <a:r>
            <a:rPr lang="ru-RU" b="1" i="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dirty="0"/>
            <a:t>: 1990-е годы</a:t>
          </a:r>
        </a:p>
      </dgm:t>
    </dgm:pt>
    <dgm:pt modelId="{2F37903E-BD10-6141-B210-BCD278CDDD68}" type="parTrans" cxnId="{3B3A607D-2886-3547-B09D-025BAB451F8F}">
      <dgm:prSet/>
      <dgm:spPr/>
      <dgm:t>
        <a:bodyPr/>
        <a:lstStyle/>
        <a:p>
          <a:endParaRPr lang="ru-RU"/>
        </a:p>
      </dgm:t>
    </dgm:pt>
    <dgm:pt modelId="{265B8AF7-19B3-024F-B343-B2C3ABA48D11}" type="sibTrans" cxnId="{3B3A607D-2886-3547-B09D-025BAB451F8F}">
      <dgm:prSet/>
      <dgm:spPr/>
      <dgm:t>
        <a:bodyPr/>
        <a:lstStyle/>
        <a:p>
          <a:endParaRPr lang="ru-RU"/>
        </a:p>
      </dgm:t>
    </dgm:pt>
    <dgm:pt modelId="{815E77B7-487E-8544-B819-8CC4236945A8}">
      <dgm:prSet phldrT="[Текст]"/>
      <dgm:spPr/>
      <dgm:t>
        <a:bodyPr/>
        <a:lstStyle/>
        <a:p>
          <a:r>
            <a:rPr lang="ru-RU" b="1" i="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dirty="0"/>
            <a:t>: Машино и человеко-читаемые форматы, описывающие модели данных. Могут быть представлены графически (</a:t>
          </a:r>
          <a:r>
            <a:rPr lang="en-US" dirty="0"/>
            <a:t>STEP </a:t>
          </a:r>
          <a:r>
            <a:rPr lang="ru-RU" dirty="0"/>
            <a:t>и язык </a:t>
          </a:r>
          <a:r>
            <a:rPr lang="en-US" dirty="0"/>
            <a:t>EXPRESS)</a:t>
          </a:r>
          <a:endParaRPr lang="ru-RU" dirty="0"/>
        </a:p>
      </dgm:t>
    </dgm:pt>
    <dgm:pt modelId="{59A0DDB4-9DB7-7645-ACBD-705BBBDB9955}" type="parTrans" cxnId="{9794A878-555D-054E-9B49-A7427AA54B6A}">
      <dgm:prSet/>
      <dgm:spPr/>
      <dgm:t>
        <a:bodyPr/>
        <a:lstStyle/>
        <a:p>
          <a:endParaRPr lang="ru-RU"/>
        </a:p>
      </dgm:t>
    </dgm:pt>
    <dgm:pt modelId="{FE3FBA34-71EF-164C-8E2E-73DC3E492945}" type="sibTrans" cxnId="{9794A878-555D-054E-9B49-A7427AA54B6A}">
      <dgm:prSet/>
      <dgm:spPr/>
      <dgm:t>
        <a:bodyPr/>
        <a:lstStyle/>
        <a:p>
          <a:endParaRPr lang="ru-RU"/>
        </a:p>
      </dgm:t>
    </dgm:pt>
    <dgm:pt modelId="{5DD5319C-C6A5-094D-B021-9FF295AF7C96}">
      <dgm:prSet phldrT="[Текст]"/>
      <dgm:spPr/>
      <dgm:t>
        <a:bodyPr/>
        <a:lstStyle/>
        <a:p>
          <a:r>
            <a:rPr lang="ru-RU" dirty="0"/>
            <a:t>Интернет поколение нейтральных стандартов</a:t>
          </a:r>
        </a:p>
      </dgm:t>
    </dgm:pt>
    <dgm:pt modelId="{92B8F183-03D0-9646-92D9-C9CC5F6E4683}" type="parTrans" cxnId="{0ACD9530-5BCE-AB4E-B343-B6AC9FCCCB4F}">
      <dgm:prSet/>
      <dgm:spPr/>
      <dgm:t>
        <a:bodyPr/>
        <a:lstStyle/>
        <a:p>
          <a:endParaRPr lang="ru-RU"/>
        </a:p>
      </dgm:t>
    </dgm:pt>
    <dgm:pt modelId="{5E4A00E6-59F8-654F-A69C-A8A97117FD05}" type="sibTrans" cxnId="{0ACD9530-5BCE-AB4E-B343-B6AC9FCCCB4F}">
      <dgm:prSet/>
      <dgm:spPr/>
      <dgm:t>
        <a:bodyPr/>
        <a:lstStyle/>
        <a:p>
          <a:endParaRPr lang="ru-RU"/>
        </a:p>
      </dgm:t>
    </dgm:pt>
    <dgm:pt modelId="{A70385D5-C088-A341-BFF9-49BA1483716F}">
      <dgm:prSet phldrT="[Текст]"/>
      <dgm:spPr/>
      <dgm:t>
        <a:bodyPr/>
        <a:lstStyle/>
        <a:p>
          <a:r>
            <a:rPr lang="ru-RU" b="1" i="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dirty="0"/>
            <a:t>: после 2000-х годов</a:t>
          </a:r>
        </a:p>
      </dgm:t>
    </dgm:pt>
    <dgm:pt modelId="{60BD8151-8E2C-B345-A27F-135705F66F7F}" type="parTrans" cxnId="{DB85E86F-1F74-844C-B0BD-1BC7919D01FA}">
      <dgm:prSet/>
      <dgm:spPr/>
      <dgm:t>
        <a:bodyPr/>
        <a:lstStyle/>
        <a:p>
          <a:endParaRPr lang="ru-RU"/>
        </a:p>
      </dgm:t>
    </dgm:pt>
    <dgm:pt modelId="{221704D0-CBC8-C548-80E8-E5619AB422C6}" type="sibTrans" cxnId="{DB85E86F-1F74-844C-B0BD-1BC7919D01FA}">
      <dgm:prSet/>
      <dgm:spPr/>
      <dgm:t>
        <a:bodyPr/>
        <a:lstStyle/>
        <a:p>
          <a:endParaRPr lang="ru-RU"/>
        </a:p>
      </dgm:t>
    </dgm:pt>
    <dgm:pt modelId="{4434CDDA-4470-8A48-A814-2FEFA6D45F57}">
      <dgm:prSet phldrT="[Текст]"/>
      <dgm:spPr/>
      <dgm:t>
        <a:bodyPr/>
        <a:lstStyle/>
        <a:p>
          <a:r>
            <a:rPr lang="ru-RU" b="1" i="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dirty="0"/>
            <a:t>: Развитие стандартов учитывающие возможности Интернет и решающие проблемы стандартов </a:t>
          </a:r>
          <a:r>
            <a:rPr lang="en-US" dirty="0"/>
            <a:t>STEP</a:t>
          </a:r>
          <a:endParaRPr lang="ru-RU" dirty="0"/>
        </a:p>
      </dgm:t>
    </dgm:pt>
    <dgm:pt modelId="{89A27128-EC55-E54E-B905-E6218895EE58}" type="parTrans" cxnId="{DB0780DE-F22D-F645-9071-2C6B74870340}">
      <dgm:prSet/>
      <dgm:spPr/>
      <dgm:t>
        <a:bodyPr/>
        <a:lstStyle/>
        <a:p>
          <a:endParaRPr lang="ru-RU"/>
        </a:p>
      </dgm:t>
    </dgm:pt>
    <dgm:pt modelId="{D21052E0-0761-A245-ACDE-1ADC341D69A6}" type="sibTrans" cxnId="{DB0780DE-F22D-F645-9071-2C6B74870340}">
      <dgm:prSet/>
      <dgm:spPr/>
      <dgm:t>
        <a:bodyPr/>
        <a:lstStyle/>
        <a:p>
          <a:endParaRPr lang="ru-RU"/>
        </a:p>
      </dgm:t>
    </dgm:pt>
    <dgm:pt modelId="{5D3A3FA0-547E-9E42-842F-F2238B89D446}">
      <dgm:prSet phldrT="[Текст]" custT="1"/>
      <dgm:spPr/>
      <dgm:t>
        <a:bodyPr/>
        <a:lstStyle/>
        <a:p>
          <a:r>
            <a:rPr lang="ru-RU" sz="1700" b="1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sz="1700" kern="1200" dirty="0"/>
            <a:t>: Ограниченные потребности в информационном обмене между ПО</a:t>
          </a:r>
        </a:p>
      </dgm:t>
    </dgm:pt>
    <dgm:pt modelId="{449A4E77-FE1A-9842-AE7D-82F13ACFAE26}" type="parTrans" cxnId="{30951AAB-6DF9-BD41-84FE-C12AD92117A5}">
      <dgm:prSet/>
      <dgm:spPr/>
      <dgm:t>
        <a:bodyPr/>
        <a:lstStyle/>
        <a:p>
          <a:endParaRPr lang="ru-RU"/>
        </a:p>
      </dgm:t>
    </dgm:pt>
    <dgm:pt modelId="{D35AEE22-36EE-2446-B26E-A8AF25F6CF82}" type="sibTrans" cxnId="{30951AAB-6DF9-BD41-84FE-C12AD92117A5}">
      <dgm:prSet/>
      <dgm:spPr/>
      <dgm:t>
        <a:bodyPr/>
        <a:lstStyle/>
        <a:p>
          <a:endParaRPr lang="ru-RU"/>
        </a:p>
      </dgm:t>
    </dgm:pt>
    <dgm:pt modelId="{C901F48B-5988-5547-BCC1-481F85D34BE7}">
      <dgm:prSet phldrT="[Текст]"/>
      <dgm:spPr/>
      <dgm:t>
        <a:bodyPr/>
        <a:lstStyle/>
        <a:p>
          <a:r>
            <a:rPr lang="ru-RU" b="1" i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dirty="0"/>
            <a:t>: Обмен ограниченным техническим набором данных, который включает только части, доказанные как осуществимые, и обеспечивающие высокий уровень преданного участия среди ограниченной группы поставщиков и клиентов посредством процесса стандартизации</a:t>
          </a:r>
        </a:p>
      </dgm:t>
    </dgm:pt>
    <dgm:pt modelId="{2670BDE8-4F0F-2F4D-952D-2659759A3C21}" type="parTrans" cxnId="{DD9A5500-49FF-2143-A85F-982053B20FF7}">
      <dgm:prSet/>
      <dgm:spPr/>
      <dgm:t>
        <a:bodyPr/>
        <a:lstStyle/>
        <a:p>
          <a:endParaRPr lang="ru-RU"/>
        </a:p>
      </dgm:t>
    </dgm:pt>
    <dgm:pt modelId="{6CC151EA-EAF9-BC43-90F6-A1D422FD48EA}" type="sibTrans" cxnId="{DD9A5500-49FF-2143-A85F-982053B20FF7}">
      <dgm:prSet/>
      <dgm:spPr/>
      <dgm:t>
        <a:bodyPr/>
        <a:lstStyle/>
        <a:p>
          <a:endParaRPr lang="ru-RU"/>
        </a:p>
      </dgm:t>
    </dgm:pt>
    <dgm:pt modelId="{2D64B533-1DB9-8748-BF09-B8EAF44E5BFB}">
      <dgm:prSet phldrT="[Текст]"/>
      <dgm:spPr/>
      <dgm:t>
        <a:bodyPr/>
        <a:lstStyle/>
        <a:p>
          <a:r>
            <a:rPr lang="ru-RU" b="1" i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dirty="0"/>
            <a:t>: Попытались реализовать интеграцию всех отраслей в рамках одного стандарта. Обеспечение универсального обмена всей информацией об объекта в рамках одного стандарта. Разработка специализированных протоколов для отдельных предметных областей</a:t>
          </a:r>
        </a:p>
      </dgm:t>
    </dgm:pt>
    <dgm:pt modelId="{B1F60A76-F7AE-8941-8013-E845CAB8EB4B}" type="parTrans" cxnId="{4EA182A2-1A15-4645-9694-40A7E296280F}">
      <dgm:prSet/>
      <dgm:spPr/>
      <dgm:t>
        <a:bodyPr/>
        <a:lstStyle/>
        <a:p>
          <a:endParaRPr lang="ru-RU"/>
        </a:p>
      </dgm:t>
    </dgm:pt>
    <dgm:pt modelId="{E874598D-5C08-144E-BD66-1F67377B2BEE}" type="sibTrans" cxnId="{4EA182A2-1A15-4645-9694-40A7E296280F}">
      <dgm:prSet/>
      <dgm:spPr/>
      <dgm:t>
        <a:bodyPr/>
        <a:lstStyle/>
        <a:p>
          <a:endParaRPr lang="ru-RU"/>
        </a:p>
      </dgm:t>
    </dgm:pt>
    <dgm:pt modelId="{18965DAF-4602-6C4A-AFA0-8E5EE31B449D}">
      <dgm:prSet phldrT="[Текст]"/>
      <dgm:spPr/>
      <dgm:t>
        <a:bodyPr/>
        <a:lstStyle/>
        <a:p>
          <a:r>
            <a:rPr lang="ru-RU" b="1" i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dirty="0"/>
            <a:t>: Активный обмен всей или частью информации об объекте, предоставляющие возможность обеспечения контроля качества информационной модели</a:t>
          </a:r>
        </a:p>
      </dgm:t>
    </dgm:pt>
    <dgm:pt modelId="{BB5CF42E-A6E8-354F-87F9-6CDB4764096A}" type="parTrans" cxnId="{984778F5-06C4-0044-99B4-DDBBCB30B3E2}">
      <dgm:prSet/>
      <dgm:spPr/>
      <dgm:t>
        <a:bodyPr/>
        <a:lstStyle/>
        <a:p>
          <a:endParaRPr lang="ru-RU"/>
        </a:p>
      </dgm:t>
    </dgm:pt>
    <dgm:pt modelId="{2B452EB5-B834-3B40-ADD5-661347418967}" type="sibTrans" cxnId="{984778F5-06C4-0044-99B4-DDBBCB30B3E2}">
      <dgm:prSet/>
      <dgm:spPr/>
      <dgm:t>
        <a:bodyPr/>
        <a:lstStyle/>
        <a:p>
          <a:endParaRPr lang="ru-RU"/>
        </a:p>
      </dgm:t>
    </dgm:pt>
    <dgm:pt modelId="{6459E2AC-94D8-E344-A8C7-2018ED2AA992}" type="pres">
      <dgm:prSet presAssocID="{FE0F2861-6B28-2945-8570-B32448FE9A91}" presName="linearFlow" presStyleCnt="0">
        <dgm:presLayoutVars>
          <dgm:dir/>
          <dgm:animLvl val="lvl"/>
          <dgm:resizeHandles val="exact"/>
        </dgm:presLayoutVars>
      </dgm:prSet>
      <dgm:spPr/>
    </dgm:pt>
    <dgm:pt modelId="{956F622F-DC37-AF43-9182-55934D567556}" type="pres">
      <dgm:prSet presAssocID="{8F91E607-13B7-4842-9D35-BC439D765DBD}" presName="composite" presStyleCnt="0"/>
      <dgm:spPr/>
    </dgm:pt>
    <dgm:pt modelId="{1C6CA374-81CD-8B4F-8397-03244127E136}" type="pres">
      <dgm:prSet presAssocID="{8F91E607-13B7-4842-9D35-BC439D765DB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0AFF55C-537C-EA4F-AF95-7034586A73C2}" type="pres">
      <dgm:prSet presAssocID="{8F91E607-13B7-4842-9D35-BC439D765DBD}" presName="descendantText" presStyleLbl="alignAcc1" presStyleIdx="0" presStyleCnt="4">
        <dgm:presLayoutVars>
          <dgm:bulletEnabled val="1"/>
        </dgm:presLayoutVars>
      </dgm:prSet>
      <dgm:spPr/>
    </dgm:pt>
    <dgm:pt modelId="{4D75D188-F217-504B-9B0B-E019C6A040C2}" type="pres">
      <dgm:prSet presAssocID="{776E1B63-62B0-7E4D-8C21-E39916165AAF}" presName="sp" presStyleCnt="0"/>
      <dgm:spPr/>
    </dgm:pt>
    <dgm:pt modelId="{2DB269CE-E352-7C4D-87A7-D333DD9A6DA8}" type="pres">
      <dgm:prSet presAssocID="{1CF852EE-E626-DE4F-96F6-E17697DE8798}" presName="composite" presStyleCnt="0"/>
      <dgm:spPr/>
    </dgm:pt>
    <dgm:pt modelId="{7AE21213-2112-D346-AC5C-8FB3E0073F81}" type="pres">
      <dgm:prSet presAssocID="{1CF852EE-E626-DE4F-96F6-E17697DE879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A8E7304-099C-2E47-B3AD-241D2063A4D2}" type="pres">
      <dgm:prSet presAssocID="{1CF852EE-E626-DE4F-96F6-E17697DE8798}" presName="descendantText" presStyleLbl="alignAcc1" presStyleIdx="1" presStyleCnt="4">
        <dgm:presLayoutVars>
          <dgm:bulletEnabled val="1"/>
        </dgm:presLayoutVars>
      </dgm:prSet>
      <dgm:spPr/>
    </dgm:pt>
    <dgm:pt modelId="{8F2B5E05-48CD-A64C-9D8E-D681C5874F3F}" type="pres">
      <dgm:prSet presAssocID="{B2972007-30DD-6947-8D8C-635B850EF138}" presName="sp" presStyleCnt="0"/>
      <dgm:spPr/>
    </dgm:pt>
    <dgm:pt modelId="{4B6BB673-1EBB-F741-A05F-31A568F6B655}" type="pres">
      <dgm:prSet presAssocID="{0ED26785-1FB6-A64B-8102-7D787CEC53D7}" presName="composite" presStyleCnt="0"/>
      <dgm:spPr/>
    </dgm:pt>
    <dgm:pt modelId="{AA0BE8E1-A421-BE4E-9FB7-58279D123036}" type="pres">
      <dgm:prSet presAssocID="{0ED26785-1FB6-A64B-8102-7D787CEC53D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AD13309-7FC6-0D47-A91E-E480FCF338BF}" type="pres">
      <dgm:prSet presAssocID="{0ED26785-1FB6-A64B-8102-7D787CEC53D7}" presName="descendantText" presStyleLbl="alignAcc1" presStyleIdx="2" presStyleCnt="4">
        <dgm:presLayoutVars>
          <dgm:bulletEnabled val="1"/>
        </dgm:presLayoutVars>
      </dgm:prSet>
      <dgm:spPr/>
    </dgm:pt>
    <dgm:pt modelId="{BD498BF5-A3A3-634E-A496-CD0D808A3146}" type="pres">
      <dgm:prSet presAssocID="{54830190-778E-EB4D-950A-D8623697E1FD}" presName="sp" presStyleCnt="0"/>
      <dgm:spPr/>
    </dgm:pt>
    <dgm:pt modelId="{3D40DDAB-66D3-8D47-BBD5-0BDBB06CF459}" type="pres">
      <dgm:prSet presAssocID="{5DD5319C-C6A5-094D-B021-9FF295AF7C96}" presName="composite" presStyleCnt="0"/>
      <dgm:spPr/>
    </dgm:pt>
    <dgm:pt modelId="{610C9EFE-5017-7644-B07A-1ACBF207823B}" type="pres">
      <dgm:prSet presAssocID="{5DD5319C-C6A5-094D-B021-9FF295AF7C9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A4B756F-F88C-964D-AE56-C830618B47E4}" type="pres">
      <dgm:prSet presAssocID="{5DD5319C-C6A5-094D-B021-9FF295AF7C9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D9A5500-49FF-2143-A85F-982053B20FF7}" srcId="{1CF852EE-E626-DE4F-96F6-E17697DE8798}" destId="{C901F48B-5988-5547-BCC1-481F85D34BE7}" srcOrd="2" destOrd="0" parTransId="{2670BDE8-4F0F-2F4D-952D-2659759A3C21}" sibTransId="{6CC151EA-EAF9-BC43-90F6-A1D422FD48EA}"/>
    <dgm:cxn modelId="{7746C800-B2DD-8247-AEDB-BEBAD36D6572}" type="presOf" srcId="{FBE80DC7-651D-C844-B1A2-B60A4C58B640}" destId="{A0AFF55C-537C-EA4F-AF95-7034586A73C2}" srcOrd="0" destOrd="1" presId="urn:microsoft.com/office/officeart/2005/8/layout/chevron2"/>
    <dgm:cxn modelId="{F3B8900C-0938-D945-9D01-DF41DEC830B8}" srcId="{8F91E607-13B7-4842-9D35-BC439D765DBD}" destId="{23A497EC-57DB-5A43-A670-0B5578525423}" srcOrd="0" destOrd="0" parTransId="{69B73419-9000-8A4F-BE40-654F9724EF52}" sibTransId="{BF052C7D-22EC-9046-A179-A4ECC405719E}"/>
    <dgm:cxn modelId="{CB1C0822-BE7D-C34D-8A67-FDA8D4ADA6B5}" srcId="{FE0F2861-6B28-2945-8570-B32448FE9A91}" destId="{8F91E607-13B7-4842-9D35-BC439D765DBD}" srcOrd="0" destOrd="0" parTransId="{670B7A85-B3EE-9A41-BF21-7130433D0B3A}" sibTransId="{776E1B63-62B0-7E4D-8C21-E39916165AAF}"/>
    <dgm:cxn modelId="{0ACD9530-5BCE-AB4E-B343-B6AC9FCCCB4F}" srcId="{FE0F2861-6B28-2945-8570-B32448FE9A91}" destId="{5DD5319C-C6A5-094D-B021-9FF295AF7C96}" srcOrd="3" destOrd="0" parTransId="{92B8F183-03D0-9646-92D9-C9CC5F6E4683}" sibTransId="{5E4A00E6-59F8-654F-A69C-A8A97117FD05}"/>
    <dgm:cxn modelId="{58A64D39-E479-1143-8881-434655872E3D}" type="presOf" srcId="{18965DAF-4602-6C4A-AFA0-8E5EE31B449D}" destId="{FA4B756F-F88C-964D-AE56-C830618B47E4}" srcOrd="0" destOrd="2" presId="urn:microsoft.com/office/officeart/2005/8/layout/chevron2"/>
    <dgm:cxn modelId="{28B66449-D2E2-1046-8589-79C66B1A7A82}" srcId="{FE0F2861-6B28-2945-8570-B32448FE9A91}" destId="{0ED26785-1FB6-A64B-8102-7D787CEC53D7}" srcOrd="2" destOrd="0" parTransId="{36EA3B89-CBAE-C141-9550-765D11E5CF29}" sibTransId="{54830190-778E-EB4D-950A-D8623697E1FD}"/>
    <dgm:cxn modelId="{54DE8359-10FB-D04E-B5BD-E0A0BB26DB97}" srcId="{1CF852EE-E626-DE4F-96F6-E17697DE8798}" destId="{1BF8C65E-1826-2C47-B444-30E383466CAF}" srcOrd="1" destOrd="0" parTransId="{AA8E36FF-1CB2-3B46-90AD-E1B93E076CFB}" sibTransId="{03956262-AE2D-A84E-8A61-5A0E3AE02180}"/>
    <dgm:cxn modelId="{1F061A67-DFEE-C944-9210-B1F1666FA757}" type="presOf" srcId="{5DD5319C-C6A5-094D-B021-9FF295AF7C96}" destId="{610C9EFE-5017-7644-B07A-1ACBF207823B}" srcOrd="0" destOrd="0" presId="urn:microsoft.com/office/officeart/2005/8/layout/chevron2"/>
    <dgm:cxn modelId="{DB85E86F-1F74-844C-B0BD-1BC7919D01FA}" srcId="{5DD5319C-C6A5-094D-B021-9FF295AF7C96}" destId="{A70385D5-C088-A341-BFF9-49BA1483716F}" srcOrd="0" destOrd="0" parTransId="{60BD8151-8E2C-B345-A27F-135705F66F7F}" sibTransId="{221704D0-CBC8-C548-80E8-E5619AB422C6}"/>
    <dgm:cxn modelId="{3E65DB71-7EC7-A547-A6B1-AA3B866768F8}" type="presOf" srcId="{23A497EC-57DB-5A43-A670-0B5578525423}" destId="{A0AFF55C-537C-EA4F-AF95-7034586A73C2}" srcOrd="0" destOrd="0" presId="urn:microsoft.com/office/officeart/2005/8/layout/chevron2"/>
    <dgm:cxn modelId="{9794A878-555D-054E-9B49-A7427AA54B6A}" srcId="{0ED26785-1FB6-A64B-8102-7D787CEC53D7}" destId="{815E77B7-487E-8544-B819-8CC4236945A8}" srcOrd="1" destOrd="0" parTransId="{59A0DDB4-9DB7-7645-ACBD-705BBBDB9955}" sibTransId="{FE3FBA34-71EF-164C-8E2E-73DC3E492945}"/>
    <dgm:cxn modelId="{3B3A607D-2886-3547-B09D-025BAB451F8F}" srcId="{0ED26785-1FB6-A64B-8102-7D787CEC53D7}" destId="{4530902F-2411-E14C-8264-6509D4018DBF}" srcOrd="0" destOrd="0" parTransId="{2F37903E-BD10-6141-B210-BCD278CDDD68}" sibTransId="{265B8AF7-19B3-024F-B343-B2C3ABA48D11}"/>
    <dgm:cxn modelId="{94F33382-2D00-F349-9EE9-D2F20D21FFBB}" type="presOf" srcId="{A08EC7A8-4686-C746-BFD7-350F6E2761DC}" destId="{EA8E7304-099C-2E47-B3AD-241D2063A4D2}" srcOrd="0" destOrd="0" presId="urn:microsoft.com/office/officeart/2005/8/layout/chevron2"/>
    <dgm:cxn modelId="{7E9FC887-0A1C-6640-9704-7D706C760481}" srcId="{1CF852EE-E626-DE4F-96F6-E17697DE8798}" destId="{A08EC7A8-4686-C746-BFD7-350F6E2761DC}" srcOrd="0" destOrd="0" parTransId="{F962DEAE-8786-0D41-99EE-CE46212E81DF}" sibTransId="{CE3B9B34-D2DE-5B42-AC1E-A40782037FA2}"/>
    <dgm:cxn modelId="{8442D996-700B-614D-8F62-B1C2B3DFCA84}" type="presOf" srcId="{815E77B7-487E-8544-B819-8CC4236945A8}" destId="{0AD13309-7FC6-0D47-A91E-E480FCF338BF}" srcOrd="0" destOrd="1" presId="urn:microsoft.com/office/officeart/2005/8/layout/chevron2"/>
    <dgm:cxn modelId="{D85C0EA2-E404-304F-853F-A6EA4354B645}" type="presOf" srcId="{2D64B533-1DB9-8748-BF09-B8EAF44E5BFB}" destId="{0AD13309-7FC6-0D47-A91E-E480FCF338BF}" srcOrd="0" destOrd="2" presId="urn:microsoft.com/office/officeart/2005/8/layout/chevron2"/>
    <dgm:cxn modelId="{4EA182A2-1A15-4645-9694-40A7E296280F}" srcId="{0ED26785-1FB6-A64B-8102-7D787CEC53D7}" destId="{2D64B533-1DB9-8748-BF09-B8EAF44E5BFB}" srcOrd="2" destOrd="0" parTransId="{B1F60A76-F7AE-8941-8013-E845CAB8EB4B}" sibTransId="{E874598D-5C08-144E-BD66-1F67377B2BEE}"/>
    <dgm:cxn modelId="{30951AAB-6DF9-BD41-84FE-C12AD92117A5}" srcId="{8F91E607-13B7-4842-9D35-BC439D765DBD}" destId="{5D3A3FA0-547E-9E42-842F-F2238B89D446}" srcOrd="2" destOrd="0" parTransId="{449A4E77-FE1A-9842-AE7D-82F13ACFAE26}" sibTransId="{D35AEE22-36EE-2446-B26E-A8AF25F6CF82}"/>
    <dgm:cxn modelId="{A162C1AB-7923-4842-BC45-212C3750223E}" type="presOf" srcId="{1CF852EE-E626-DE4F-96F6-E17697DE8798}" destId="{7AE21213-2112-D346-AC5C-8FB3E0073F81}" srcOrd="0" destOrd="0" presId="urn:microsoft.com/office/officeart/2005/8/layout/chevron2"/>
    <dgm:cxn modelId="{087C36AD-F9E8-9240-99AA-033B5237FA5E}" type="presOf" srcId="{1BF8C65E-1826-2C47-B444-30E383466CAF}" destId="{EA8E7304-099C-2E47-B3AD-241D2063A4D2}" srcOrd="0" destOrd="1" presId="urn:microsoft.com/office/officeart/2005/8/layout/chevron2"/>
    <dgm:cxn modelId="{73744AAD-800A-404F-A8D4-A0EB37C40C77}" type="presOf" srcId="{0ED26785-1FB6-A64B-8102-7D787CEC53D7}" destId="{AA0BE8E1-A421-BE4E-9FB7-58279D123036}" srcOrd="0" destOrd="0" presId="urn:microsoft.com/office/officeart/2005/8/layout/chevron2"/>
    <dgm:cxn modelId="{CA6231BE-E0C7-8D46-972B-220CE10536E6}" type="presOf" srcId="{C901F48B-5988-5547-BCC1-481F85D34BE7}" destId="{EA8E7304-099C-2E47-B3AD-241D2063A4D2}" srcOrd="0" destOrd="2" presId="urn:microsoft.com/office/officeart/2005/8/layout/chevron2"/>
    <dgm:cxn modelId="{E931A9C4-3CFE-1448-99CD-756DFF89C3E5}" type="presOf" srcId="{4434CDDA-4470-8A48-A814-2FEFA6D45F57}" destId="{FA4B756F-F88C-964D-AE56-C830618B47E4}" srcOrd="0" destOrd="1" presId="urn:microsoft.com/office/officeart/2005/8/layout/chevron2"/>
    <dgm:cxn modelId="{B9CB5DCC-C106-F64F-8BCB-2C58468E11CE}" srcId="{FE0F2861-6B28-2945-8570-B32448FE9A91}" destId="{1CF852EE-E626-DE4F-96F6-E17697DE8798}" srcOrd="1" destOrd="0" parTransId="{3C02850A-7458-7F44-84AE-A6497F62E094}" sibTransId="{B2972007-30DD-6947-8D8C-635B850EF138}"/>
    <dgm:cxn modelId="{A66F41D3-788D-7949-8116-97A3F09F5D2C}" type="presOf" srcId="{FE0F2861-6B28-2945-8570-B32448FE9A91}" destId="{6459E2AC-94D8-E344-A8C7-2018ED2AA992}" srcOrd="0" destOrd="0" presId="urn:microsoft.com/office/officeart/2005/8/layout/chevron2"/>
    <dgm:cxn modelId="{6E4B8FD3-E87E-5241-B39C-5AC9FDC18C8B}" type="presOf" srcId="{A70385D5-C088-A341-BFF9-49BA1483716F}" destId="{FA4B756F-F88C-964D-AE56-C830618B47E4}" srcOrd="0" destOrd="0" presId="urn:microsoft.com/office/officeart/2005/8/layout/chevron2"/>
    <dgm:cxn modelId="{35EFFCD6-76AE-6E4E-BB29-6087B75A4D6F}" srcId="{8F91E607-13B7-4842-9D35-BC439D765DBD}" destId="{FBE80DC7-651D-C844-B1A2-B60A4C58B640}" srcOrd="1" destOrd="0" parTransId="{D2926E7C-AEF5-404E-AD03-F0846BBBE9D4}" sibTransId="{E86AAECF-762C-DD4C-BC60-E466E4A86D95}"/>
    <dgm:cxn modelId="{68E980DA-D2EC-8940-8FF3-4F07B855B45C}" type="presOf" srcId="{8F91E607-13B7-4842-9D35-BC439D765DBD}" destId="{1C6CA374-81CD-8B4F-8397-03244127E136}" srcOrd="0" destOrd="0" presId="urn:microsoft.com/office/officeart/2005/8/layout/chevron2"/>
    <dgm:cxn modelId="{DB0780DE-F22D-F645-9071-2C6B74870340}" srcId="{5DD5319C-C6A5-094D-B021-9FF295AF7C96}" destId="{4434CDDA-4470-8A48-A814-2FEFA6D45F57}" srcOrd="1" destOrd="0" parTransId="{89A27128-EC55-E54E-B905-E6218895EE58}" sibTransId="{D21052E0-0761-A245-ACDE-1ADC341D69A6}"/>
    <dgm:cxn modelId="{984778F5-06C4-0044-99B4-DDBBCB30B3E2}" srcId="{5DD5319C-C6A5-094D-B021-9FF295AF7C96}" destId="{18965DAF-4602-6C4A-AFA0-8E5EE31B449D}" srcOrd="2" destOrd="0" parTransId="{BB5CF42E-A6E8-354F-87F9-6CDB4764096A}" sibTransId="{2B452EB5-B834-3B40-ADD5-661347418967}"/>
    <dgm:cxn modelId="{B93F87FB-143A-7447-80E3-ECC404E025B9}" type="presOf" srcId="{4530902F-2411-E14C-8264-6509D4018DBF}" destId="{0AD13309-7FC6-0D47-A91E-E480FCF338BF}" srcOrd="0" destOrd="0" presId="urn:microsoft.com/office/officeart/2005/8/layout/chevron2"/>
    <dgm:cxn modelId="{51E6E3FD-27C3-D243-AC90-2ADD695A1C28}" type="presOf" srcId="{5D3A3FA0-547E-9E42-842F-F2238B89D446}" destId="{A0AFF55C-537C-EA4F-AF95-7034586A73C2}" srcOrd="0" destOrd="2" presId="urn:microsoft.com/office/officeart/2005/8/layout/chevron2"/>
    <dgm:cxn modelId="{46DC2165-417C-B942-8551-F7ADDAF32551}" type="presParOf" srcId="{6459E2AC-94D8-E344-A8C7-2018ED2AA992}" destId="{956F622F-DC37-AF43-9182-55934D567556}" srcOrd="0" destOrd="0" presId="urn:microsoft.com/office/officeart/2005/8/layout/chevron2"/>
    <dgm:cxn modelId="{4C37C245-AC60-0644-9776-BD522A0556B3}" type="presParOf" srcId="{956F622F-DC37-AF43-9182-55934D567556}" destId="{1C6CA374-81CD-8B4F-8397-03244127E136}" srcOrd="0" destOrd="0" presId="urn:microsoft.com/office/officeart/2005/8/layout/chevron2"/>
    <dgm:cxn modelId="{E065FA60-192A-D94E-9127-0CAB0FFA0174}" type="presParOf" srcId="{956F622F-DC37-AF43-9182-55934D567556}" destId="{A0AFF55C-537C-EA4F-AF95-7034586A73C2}" srcOrd="1" destOrd="0" presId="urn:microsoft.com/office/officeart/2005/8/layout/chevron2"/>
    <dgm:cxn modelId="{14F7C69D-580F-F94F-ADE2-B288DE94703D}" type="presParOf" srcId="{6459E2AC-94D8-E344-A8C7-2018ED2AA992}" destId="{4D75D188-F217-504B-9B0B-E019C6A040C2}" srcOrd="1" destOrd="0" presId="urn:microsoft.com/office/officeart/2005/8/layout/chevron2"/>
    <dgm:cxn modelId="{DD3E6A9C-A709-934D-9F69-B79345717BC6}" type="presParOf" srcId="{6459E2AC-94D8-E344-A8C7-2018ED2AA992}" destId="{2DB269CE-E352-7C4D-87A7-D333DD9A6DA8}" srcOrd="2" destOrd="0" presId="urn:microsoft.com/office/officeart/2005/8/layout/chevron2"/>
    <dgm:cxn modelId="{6AB7ADDC-8A51-3D4E-8C4C-A77972BD258A}" type="presParOf" srcId="{2DB269CE-E352-7C4D-87A7-D333DD9A6DA8}" destId="{7AE21213-2112-D346-AC5C-8FB3E0073F81}" srcOrd="0" destOrd="0" presId="urn:microsoft.com/office/officeart/2005/8/layout/chevron2"/>
    <dgm:cxn modelId="{1DEED1DD-B88B-B24C-B529-70F589E1C3D6}" type="presParOf" srcId="{2DB269CE-E352-7C4D-87A7-D333DD9A6DA8}" destId="{EA8E7304-099C-2E47-B3AD-241D2063A4D2}" srcOrd="1" destOrd="0" presId="urn:microsoft.com/office/officeart/2005/8/layout/chevron2"/>
    <dgm:cxn modelId="{EA2E1D91-39E7-5B4C-A708-54061DD396C5}" type="presParOf" srcId="{6459E2AC-94D8-E344-A8C7-2018ED2AA992}" destId="{8F2B5E05-48CD-A64C-9D8E-D681C5874F3F}" srcOrd="3" destOrd="0" presId="urn:microsoft.com/office/officeart/2005/8/layout/chevron2"/>
    <dgm:cxn modelId="{B9BDD113-6A21-5042-9C26-70108AF026AB}" type="presParOf" srcId="{6459E2AC-94D8-E344-A8C7-2018ED2AA992}" destId="{4B6BB673-1EBB-F741-A05F-31A568F6B655}" srcOrd="4" destOrd="0" presId="urn:microsoft.com/office/officeart/2005/8/layout/chevron2"/>
    <dgm:cxn modelId="{0616E881-D38C-F948-9348-6FBAC5A734D1}" type="presParOf" srcId="{4B6BB673-1EBB-F741-A05F-31A568F6B655}" destId="{AA0BE8E1-A421-BE4E-9FB7-58279D123036}" srcOrd="0" destOrd="0" presId="urn:microsoft.com/office/officeart/2005/8/layout/chevron2"/>
    <dgm:cxn modelId="{382CCB96-6B18-A34E-A1ED-530F58ED094F}" type="presParOf" srcId="{4B6BB673-1EBB-F741-A05F-31A568F6B655}" destId="{0AD13309-7FC6-0D47-A91E-E480FCF338BF}" srcOrd="1" destOrd="0" presId="urn:microsoft.com/office/officeart/2005/8/layout/chevron2"/>
    <dgm:cxn modelId="{64D0CDD3-B3FC-2E4A-8E99-D25A0D1A964A}" type="presParOf" srcId="{6459E2AC-94D8-E344-A8C7-2018ED2AA992}" destId="{BD498BF5-A3A3-634E-A496-CD0D808A3146}" srcOrd="5" destOrd="0" presId="urn:microsoft.com/office/officeart/2005/8/layout/chevron2"/>
    <dgm:cxn modelId="{E31A0A47-010C-D14D-9288-C8314A32C607}" type="presParOf" srcId="{6459E2AC-94D8-E344-A8C7-2018ED2AA992}" destId="{3D40DDAB-66D3-8D47-BBD5-0BDBB06CF459}" srcOrd="6" destOrd="0" presId="urn:microsoft.com/office/officeart/2005/8/layout/chevron2"/>
    <dgm:cxn modelId="{B8952963-25D4-D04B-B06B-34B161F43FA1}" type="presParOf" srcId="{3D40DDAB-66D3-8D47-BBD5-0BDBB06CF459}" destId="{610C9EFE-5017-7644-B07A-1ACBF207823B}" srcOrd="0" destOrd="0" presId="urn:microsoft.com/office/officeart/2005/8/layout/chevron2"/>
    <dgm:cxn modelId="{45E051F4-805F-8F47-9E31-07664CC4CD12}" type="presParOf" srcId="{3D40DDAB-66D3-8D47-BBD5-0BDBB06CF459}" destId="{FA4B756F-F88C-964D-AE56-C830618B47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CA374-81CD-8B4F-8397-03244127E136}">
      <dsp:nvSpPr>
        <dsp:cNvPr id="0" name=""/>
        <dsp:cNvSpPr/>
      </dsp:nvSpPr>
      <dsp:spPr>
        <a:xfrm rot="5400000">
          <a:off x="-312543" y="315267"/>
          <a:ext cx="2083625" cy="1458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Специализированные форматы</a:t>
          </a:r>
        </a:p>
      </dsp:txBody>
      <dsp:txXfrm rot="-5400000">
        <a:off x="2" y="731992"/>
        <a:ext cx="1458537" cy="625088"/>
      </dsp:txXfrm>
    </dsp:sp>
    <dsp:sp modelId="{A0AFF55C-537C-EA4F-AF95-7034586A73C2}">
      <dsp:nvSpPr>
        <dsp:cNvPr id="0" name=""/>
        <dsp:cNvSpPr/>
      </dsp:nvSpPr>
      <dsp:spPr>
        <a:xfrm rot="5400000">
          <a:off x="6257569" y="-4796307"/>
          <a:ext cx="1354356" cy="1095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sz="1700" kern="1200" dirty="0"/>
            <a:t>: с 1950-х по 1970-е годы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sz="1700" kern="1200" dirty="0"/>
            <a:t>: Закрытые специализированные форматы и </a:t>
          </a:r>
          <a:r>
            <a:rPr lang="ru-RU" sz="1700" kern="1200" dirty="0" err="1"/>
            <a:t>проприетарные</a:t>
          </a:r>
          <a:r>
            <a:rPr lang="ru-RU" sz="1700" kern="1200" dirty="0"/>
            <a:t> решения.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b="1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sz="1700" kern="1200" dirty="0"/>
            <a:t>: Ограниченные потребности в информационном обмене между ПО</a:t>
          </a:r>
        </a:p>
      </dsp:txBody>
      <dsp:txXfrm rot="-5400000">
        <a:off x="1458538" y="68838"/>
        <a:ext cx="10886305" cy="1222128"/>
      </dsp:txXfrm>
    </dsp:sp>
    <dsp:sp modelId="{7AE21213-2112-D346-AC5C-8FB3E0073F81}">
      <dsp:nvSpPr>
        <dsp:cNvPr id="0" name=""/>
        <dsp:cNvSpPr/>
      </dsp:nvSpPr>
      <dsp:spPr>
        <a:xfrm rot="5400000">
          <a:off x="-312543" y="2257911"/>
          <a:ext cx="2083625" cy="1458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Нейтральные стандарты САПР</a:t>
          </a:r>
        </a:p>
      </dsp:txBody>
      <dsp:txXfrm rot="-5400000">
        <a:off x="2" y="2674636"/>
        <a:ext cx="1458537" cy="625088"/>
      </dsp:txXfrm>
    </dsp:sp>
    <dsp:sp modelId="{EA8E7304-099C-2E47-B3AD-241D2063A4D2}">
      <dsp:nvSpPr>
        <dsp:cNvPr id="0" name=""/>
        <dsp:cNvSpPr/>
      </dsp:nvSpPr>
      <dsp:spPr>
        <a:xfrm rot="5400000">
          <a:off x="6257569" y="-2853663"/>
          <a:ext cx="1354356" cy="1095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sz="1400" kern="1200" dirty="0"/>
            <a:t>: 1980-е годы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sz="1400" kern="1200" dirty="0"/>
            <a:t>: Первые открытые форматы для представления базовой геометрии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sz="1400" kern="1200" dirty="0"/>
            <a:t>: Обмен ограниченным техническим набором данных, который включает только части, доказанные как осуществимые, и обеспечивающие высокий уровень преданного участия среди ограниченной группы поставщиков и клиентов посредством процесса стандартизации</a:t>
          </a:r>
        </a:p>
      </dsp:txBody>
      <dsp:txXfrm rot="-5400000">
        <a:off x="1458538" y="2011482"/>
        <a:ext cx="10886305" cy="1222128"/>
      </dsp:txXfrm>
    </dsp:sp>
    <dsp:sp modelId="{AA0BE8E1-A421-BE4E-9FB7-58279D123036}">
      <dsp:nvSpPr>
        <dsp:cNvPr id="0" name=""/>
        <dsp:cNvSpPr/>
      </dsp:nvSpPr>
      <dsp:spPr>
        <a:xfrm rot="5400000">
          <a:off x="-312543" y="4200554"/>
          <a:ext cx="2083625" cy="1458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Стандарты </a:t>
          </a:r>
          <a:r>
            <a:rPr lang="en-US" sz="1100" kern="1200" dirty="0"/>
            <a:t>STEP</a:t>
          </a:r>
          <a:endParaRPr lang="ru-RU" sz="1100" kern="1200" dirty="0"/>
        </a:p>
      </dsp:txBody>
      <dsp:txXfrm rot="-5400000">
        <a:off x="2" y="4617279"/>
        <a:ext cx="1458537" cy="625088"/>
      </dsp:txXfrm>
    </dsp:sp>
    <dsp:sp modelId="{0AD13309-7FC6-0D47-A91E-E480FCF338BF}">
      <dsp:nvSpPr>
        <dsp:cNvPr id="0" name=""/>
        <dsp:cNvSpPr/>
      </dsp:nvSpPr>
      <dsp:spPr>
        <a:xfrm rot="5400000">
          <a:off x="6257569" y="-911020"/>
          <a:ext cx="1354356" cy="1095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sz="1400" kern="1200" dirty="0"/>
            <a:t>: 1990-е годы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sz="1400" kern="1200" dirty="0"/>
            <a:t>: Машино и человеко-читаемые форматы, описывающие модели данных. Могут быть представлены графически (</a:t>
          </a:r>
          <a:r>
            <a:rPr lang="en-US" sz="1400" kern="1200" dirty="0"/>
            <a:t>STEP </a:t>
          </a:r>
          <a:r>
            <a:rPr lang="ru-RU" sz="1400" kern="1200" dirty="0"/>
            <a:t>и язык </a:t>
          </a:r>
          <a:r>
            <a:rPr lang="en-US" sz="1400" kern="1200" dirty="0"/>
            <a:t>EXPRESS)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sz="1400" kern="1200" dirty="0"/>
            <a:t>: Попытались реализовать интеграцию всех отраслей в рамках одного стандарта. Обеспечение универсального обмена всей информацией об объекта в рамках одного стандарта. Разработка специализированных протоколов для отдельных предметных областей</a:t>
          </a:r>
        </a:p>
      </dsp:txBody>
      <dsp:txXfrm rot="-5400000">
        <a:off x="1458538" y="3954125"/>
        <a:ext cx="10886305" cy="1222128"/>
      </dsp:txXfrm>
    </dsp:sp>
    <dsp:sp modelId="{610C9EFE-5017-7644-B07A-1ACBF207823B}">
      <dsp:nvSpPr>
        <dsp:cNvPr id="0" name=""/>
        <dsp:cNvSpPr/>
      </dsp:nvSpPr>
      <dsp:spPr>
        <a:xfrm rot="5400000">
          <a:off x="-312543" y="6143198"/>
          <a:ext cx="2083625" cy="1458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Интернет поколение нейтральных стандартов</a:t>
          </a:r>
        </a:p>
      </dsp:txBody>
      <dsp:txXfrm rot="-5400000">
        <a:off x="2" y="6559923"/>
        <a:ext cx="1458537" cy="625088"/>
      </dsp:txXfrm>
    </dsp:sp>
    <dsp:sp modelId="{FA4B756F-F88C-964D-AE56-C830618B47E4}">
      <dsp:nvSpPr>
        <dsp:cNvPr id="0" name=""/>
        <dsp:cNvSpPr/>
      </dsp:nvSpPr>
      <dsp:spPr>
        <a:xfrm rot="5400000">
          <a:off x="6257569" y="1031623"/>
          <a:ext cx="1354356" cy="1095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Период</a:t>
          </a:r>
          <a:r>
            <a:rPr lang="ru-RU" sz="1400" kern="1200" dirty="0"/>
            <a:t>: после 2000-х годов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Форма</a:t>
          </a:r>
          <a:r>
            <a:rPr lang="ru-RU" sz="1400" kern="1200" dirty="0"/>
            <a:t>: Развитие стандартов учитывающие возможности Интернет и решающие проблемы стандартов </a:t>
          </a:r>
          <a:r>
            <a:rPr lang="en-US" sz="1400" kern="1200" dirty="0"/>
            <a:t>STEP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rPr>
            <a:t>Обмен</a:t>
          </a:r>
          <a:r>
            <a:rPr lang="ru-RU" sz="1400" kern="1200" dirty="0"/>
            <a:t>: Активный обмен всей или частью информации об объекте, предоставляющие возможность обеспечения контроля качества информационной модели</a:t>
          </a:r>
        </a:p>
      </dsp:txBody>
      <dsp:txXfrm rot="-5400000">
        <a:off x="1458538" y="5896768"/>
        <a:ext cx="10886305" cy="1222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28716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8707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Shape 5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Разработка корпоративного стандарта на информационное моделирование включая:</a:t>
            </a:r>
          </a:p>
          <a:p>
            <a:pPr>
              <a:defRPr sz="1200"/>
            </a:pPr>
            <a:r>
              <a:t>Требования к информационному обмену</a:t>
            </a:r>
          </a:p>
          <a:p>
            <a:pPr>
              <a:defRPr sz="1200"/>
            </a:pPr>
            <a:r>
              <a:t>Требования к 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286156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167196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3869063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2393255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1374648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1533337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343686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377725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4017402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2261673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Shape 5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Разработка корпоративного стандарта на информационное моделирование включая:</a:t>
            </a:r>
          </a:p>
          <a:p>
            <a:pPr>
              <a:defRPr sz="1200"/>
            </a:pPr>
            <a:r>
              <a:t>Требования к информационному обмену</a:t>
            </a:r>
          </a:p>
          <a:p>
            <a:pPr>
              <a:defRPr sz="1200"/>
            </a:pPr>
            <a:r>
              <a:t>Требования к  </a:t>
            </a:r>
          </a:p>
        </p:txBody>
      </p:sp>
    </p:spTree>
    <p:extLst>
      <p:ext uri="{BB962C8B-B14F-4D97-AF65-F5344CB8AC3E}">
        <p14:creationId xmlns:p14="http://schemas.microsoft.com/office/powerpoint/2010/main" val="3528720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4157270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35266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3612768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198299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456750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327816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355138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5465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2447474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80831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133368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3445721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857813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730802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3875716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930782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311433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838587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75090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1959804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192971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7481935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478457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709475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202742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579911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95436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1659211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3-й квартал 2014 года - проведение исследования существующей и зарубежной НТД по использованию численного моделирования и экспериментальной верификации результатов расчетов в машиностроении.</a:t>
            </a:r>
          </a:p>
          <a:p>
            <a:pPr>
              <a:defRPr sz="1200"/>
            </a:pPr>
            <a:r>
              <a:t>1-й квартал 2014 года - проведение моделирования воздушных потоков дельфинария для компании ООО «Возрождение ВВЦ».</a:t>
            </a:r>
          </a:p>
          <a:p>
            <a:pPr>
              <a:defRPr sz="1200"/>
            </a:pPr>
            <a:r>
              <a:t>Январь-февраль 2014 года - проведение аудита МГЭ в рамках разработки концепции внедрения системы анализа проектной докуиментации на основе информационных моделей.</a:t>
            </a:r>
          </a:p>
          <a:p>
            <a:pPr>
              <a:defRPr sz="1200"/>
            </a:pPr>
            <a:r>
              <a:t>Разрботка решения по интеграции BIM-GIS в рамках пилотного проекта по созданию системы объектового контроля для «Мосинжпроекта».</a:t>
            </a:r>
          </a:p>
          <a:p>
            <a:pPr>
              <a:defRPr sz="1200"/>
            </a:pPr>
            <a:r>
              <a:t>Подготовка моделей исторических объектов по существующей проектной документации для компании ЗАО «Балтстрой»</a:t>
            </a:r>
          </a:p>
          <a:p>
            <a:pPr>
              <a:defRPr sz="1200"/>
            </a:pPr>
            <a:r>
              <a:t>2013-2014 год - экспертное сопровождение проекта строительства нового офиса ОАО Банк ВТБ. Управление проектом, формирование показателей и визуализация хода строительства.</a:t>
            </a:r>
          </a:p>
          <a:p>
            <a:pPr>
              <a:defRPr sz="1200"/>
            </a:pPr>
            <a:r>
              <a:t>4-й квартал 2013 года - Внедрение системы комплексного мониторинга и управления на базе платформы Gemonid для транспортно-пересадочных узлов в Москве.</a:t>
            </a:r>
          </a:p>
          <a:p>
            <a:pPr>
              <a:defRPr sz="1200"/>
            </a:pPr>
            <a:r>
              <a:t>Консультации министерства Инвестиций и Инноваций Московской области в части формирования инвестиционно-строительных проектов в сфере ЖКХ. Разработан проект соглашения о ГЧП для строительства очистных сооружений. В начале 2014 года компания МОРТОН первая подписала данное соглашение.</a:t>
            </a:r>
          </a:p>
          <a:p>
            <a:pPr>
              <a:defRPr sz="1200"/>
            </a:pPr>
            <a:r>
              <a:t>2013 год - консультации заместителя министра строительства Московской области в части развития инноваций и привлечения инвестиций в ЖКХ Москоской области. Проведен комплексный анализ системы теплоснабжения МО, разработаны целевые показатели и стратегические векторы модернизации направления. Стратегии разрабатывались с географической привязкой по административным районам.</a:t>
            </a:r>
          </a:p>
        </p:txBody>
      </p:sp>
    </p:spTree>
    <p:extLst>
      <p:ext uri="{BB962C8B-B14F-4D97-AF65-F5344CB8AC3E}">
        <p14:creationId xmlns:p14="http://schemas.microsoft.com/office/powerpoint/2010/main" val="240429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180092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Преобразования в строительной отрасли, которые начали или набрали обороты во время строительного бума 2000-х годов включают:</a:t>
            </a:r>
          </a:p>
          <a:p>
            <a:pPr>
              <a:defRPr sz="1200"/>
            </a:pPr>
            <a:r>
              <a:t>• Ускорение внедрения информационного</a:t>
            </a:r>
          </a:p>
          <a:p>
            <a:pPr>
              <a:defRPr sz="1200"/>
            </a:pPr>
            <a:r>
              <a:t>моделирования (BIM).</a:t>
            </a:r>
          </a:p>
          <a:p>
            <a:pPr>
              <a:defRPr sz="1200"/>
            </a:pPr>
            <a:r>
              <a:t>• Развитие методологии интегрированного исполнения проекта</a:t>
            </a:r>
          </a:p>
          <a:p>
            <a:pPr>
              <a:defRPr sz="1200"/>
            </a:pPr>
            <a:r>
              <a:t>и связанных контракта моделей.</a:t>
            </a:r>
          </a:p>
          <a:p>
            <a:pPr>
              <a:defRPr sz="1200"/>
            </a:pPr>
            <a:r>
              <a:t>• Увеличение использования компьютерных инструментов моделирования.</a:t>
            </a:r>
          </a:p>
          <a:p>
            <a:pPr>
              <a:defRPr sz="1200"/>
            </a:pPr>
            <a:r>
              <a:t>• Изменение к программному обеспечению и сетевому управлению проектом.</a:t>
            </a:r>
          </a:p>
          <a:p>
            <a:pPr>
              <a:defRPr sz="1200"/>
            </a:pPr>
            <a:r>
              <a:t>• Широко распространенное внедрение систем домоуправления.</a:t>
            </a:r>
          </a:p>
          <a:p>
            <a:pPr>
              <a:defRPr sz="1200"/>
            </a:pPr>
            <a:r>
              <a:t>• Начало изменения к строительству систем автоматизации.</a:t>
            </a:r>
          </a:p>
          <a:p>
            <a:pPr>
              <a:defRPr sz="1200"/>
            </a:pPr>
            <a:r>
              <a:t>• Экспериментальная работа, чтобы сделать экологические компоненты</a:t>
            </a:r>
          </a:p>
          <a:p>
            <a:pPr>
              <a:defRPr sz="1200"/>
            </a:pPr>
            <a:r>
              <a:t>активно интерактивный.</a:t>
            </a:r>
          </a:p>
          <a:p>
            <a:pPr>
              <a:defRPr sz="1200"/>
            </a:pPr>
            <a:r>
              <a:t>• Увеличение принятия стратегий долгосрочного проектирования.</a:t>
            </a:r>
          </a:p>
          <a:p>
            <a:pPr marL="148166" indent="-148166">
              <a:buSzPct val="75000"/>
              <a:buChar char="•"/>
              <a:defRPr sz="1200"/>
            </a:pPr>
            <a:r>
              <a:t>Большее объединение стратегий дизайна на основе фактических данных.</a:t>
            </a:r>
          </a:p>
          <a:p>
            <a:pPr>
              <a:defRPr sz="1200"/>
            </a:pPr>
            <a:r>
              <a:t>Все эти изменения необходимы для выживания в текущее кризисное время формируют тенденцию к изменению строительной отрасли.</a:t>
            </a:r>
          </a:p>
          <a:p>
            <a:pPr>
              <a:defRPr sz="1200"/>
            </a:pPr>
            <a:r>
              <a:t>Эти координатные изменения вызваны следующими парадигмами:</a:t>
            </a:r>
          </a:p>
          <a:p>
            <a:pPr>
              <a:defRPr sz="1200"/>
            </a:pPr>
            <a:r>
              <a:t>Все изменения програмно-ориентированны</a:t>
            </a:r>
          </a:p>
          <a:p>
            <a:pPr>
              <a:defRPr sz="1200"/>
            </a:pPr>
            <a:r>
              <a:t>Все изменения Дата-ориентированны</a:t>
            </a:r>
          </a:p>
          <a:p>
            <a:pPr>
              <a:defRPr sz="1200"/>
            </a:pPr>
            <a:r>
              <a:t>Все изменения требуют повышения уровня взаимодействия: Человек-человек, Человек-машина или/и машина-машина в рамках совместной разработки и строительства и эксплуатации.</a:t>
            </a:r>
          </a:p>
          <a:p>
            <a:pPr>
              <a:defRPr sz="1200"/>
            </a:pPr>
            <a:r>
              <a:t>Добалвение в систему управления проектом программного уровня повышает уровень комплексности подхода.</a:t>
            </a:r>
          </a:p>
          <a:p>
            <a:pPr>
              <a:defRPr sz="1200"/>
            </a:pPr>
            <a:r>
              <a:t>Вместо простой разработки, средств создания и поддержки, для сегодняшних профессионалов A/E/C/O/O теперь определяют задачу, чтобы разработать и управлять комплексом, интегрированным, системы человека/среды/программного обеспечения, чтобы удовлетворить человеческие, организационные и социальные потребности. (журнал JOURNAL OF THE NATIONAL INSTITUTE OF BUILDING SCIENCES – DECEMBER 2014 )</a:t>
            </a:r>
          </a:p>
        </p:txBody>
      </p:sp>
    </p:spTree>
    <p:extLst>
      <p:ext uri="{BB962C8B-B14F-4D97-AF65-F5344CB8AC3E}">
        <p14:creationId xmlns:p14="http://schemas.microsoft.com/office/powerpoint/2010/main" val="79806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365109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Integrated Design - интегрированное проектирование. Комплексный подход к организации процесса проектирования, призванный объединить всех участников проекта, формирующий творческую среду для выявления и использования в рамках проекта стратегий, которые преследуют целью спроектировать и построить объект с минимальными затратами ресурсов, снижением стоимости владения и максимизации факторов здоровья и экологической эффективности посредством контроля большого количества параметров, начиная от качества воздуха в помещении (IAQ) и заканчивая защитой среды обитания – одновременно учитывая безопасность, доступность, эстетику, охрану памятников истории и другие цели проектирования. Интегрированный подход формирует множество преимуществ начиная с ранних стадий проекта, наиболее важными являются: экономия денег и времени, при повышении бизнес и технических характеристик проекта.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Интегрированный проект является развитием подхода интегрированного проектирования и распространяет те же цели и принципы в течение всего жизненного цикла.</a:t>
            </a:r>
          </a:p>
          <a:p>
            <a:pPr>
              <a:defRPr sz="1200"/>
            </a:pPr>
            <a:r>
              <a:t>6.1.1 Моделеориентированный подход рассматривает объект как систему и учитывает на каждом этапе жизненного цикла следующие аспекты: </a:t>
            </a:r>
          </a:p>
          <a:p>
            <a:pPr>
              <a:defRPr sz="1200"/>
            </a:pPr>
            <a:r>
              <a:t>−	функциональный;</a:t>
            </a:r>
          </a:p>
          <a:p>
            <a:pPr>
              <a:defRPr sz="1200"/>
            </a:pPr>
            <a:r>
              <a:t>−	технический;</a:t>
            </a:r>
          </a:p>
          <a:p>
            <a:pPr>
              <a:defRPr sz="1200"/>
            </a:pPr>
            <a:r>
              <a:t>−	экономический;</a:t>
            </a:r>
          </a:p>
          <a:p>
            <a:pPr>
              <a:defRPr sz="1200"/>
            </a:pPr>
            <a:r>
              <a:t>−	экологический;</a:t>
            </a:r>
          </a:p>
          <a:p>
            <a:pPr>
              <a:defRPr sz="1200"/>
            </a:pPr>
            <a:r>
              <a:t>−	социальный;</a:t>
            </a:r>
          </a:p>
          <a:p>
            <a:pPr>
              <a:defRPr sz="1200"/>
            </a:pPr>
            <a:r>
              <a:t>−	культурный</a:t>
            </a:r>
          </a:p>
          <a:p>
            <a:pPr>
              <a:defRPr sz="1200"/>
            </a:pPr>
            <a:r>
              <a:t>и другие в зависимости от требований проекта и решаемых задач.</a:t>
            </a:r>
          </a:p>
          <a:p>
            <a:pPr>
              <a:defRPr sz="1200"/>
            </a:pPr>
            <a:r>
              <a:t>Соответственно на каждом этапе жизненного цикла объекта формируется информационная модель с необходимым уровнем проработки.</a:t>
            </a:r>
          </a:p>
          <a:p>
            <a:pPr>
              <a:defRPr sz="1200"/>
            </a:pPr>
            <a:r>
              <a:t>6.1.2 Совместная работа междисциплинарный команды, обеспечивает комплексный анализ и вовлечение максимально необходимого/возможного количества участников процесса.</a:t>
            </a:r>
          </a:p>
          <a:p>
            <a:pPr>
              <a:defRPr sz="1200"/>
            </a:pPr>
            <a:r>
              <a:t>6.1.3 Накопление знаний является неотъемлемой составляющей процесса моделирования на любом этапе жизненного цикла объекта.</a:t>
            </a:r>
          </a:p>
          <a:p>
            <a:pPr>
              <a:defRPr sz="1200"/>
            </a:pPr>
            <a:r>
              <a:t>6.1.4 Структура модели формируется на основе базовой онтологии.</a:t>
            </a:r>
          </a:p>
          <a:p>
            <a:pPr>
              <a:defRPr sz="1200"/>
            </a:pPr>
            <a:r>
              <a:t>6.1.5 Базовым набором метаданных является Дублинское ядро в соответствии с ГОСТ Р ИСО 15836.</a:t>
            </a:r>
          </a:p>
          <a:p>
            <a:pPr>
              <a:defRPr sz="1200"/>
            </a:pPr>
            <a:r>
              <a:t>6.1.6 При разработке моделей рекомендуется использовать современные языки моделирования, основанные на беспричинном (акаузальном) подходе, включающем объектно-ориентированное и физическое моделирование.</a:t>
            </a:r>
          </a:p>
          <a:p>
            <a:pPr>
              <a:defRPr sz="1200"/>
            </a:pPr>
            <a:r>
              <a:t>6.1.7 При декомпозиции объекта рекомендуется использовать компонентную декомпозицию, т.е. декомпозицию системы на физические компоненты.</a:t>
            </a:r>
          </a:p>
          <a:p>
            <a:pPr>
              <a:defRPr sz="1200"/>
            </a:pPr>
            <a:r>
              <a:t>6.1.8 Планирования вычислительного эксперимента обеспечивается применением методов и приемов планирования эксперимента.</a:t>
            </a:r>
          </a:p>
          <a:p>
            <a:pPr>
              <a:defRPr sz="1200"/>
            </a:pPr>
            <a:r>
              <a:t>6.1.9 Конкретизация условий и области применения разрабатываемой математической модели исходя из точки зрения.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П р и м е ч а н и е – Данный принцип требует построения нескольких математических моделей исследуемого объекта, с достаточной степенью адекватности в соответствии с принципом декомпозиции для различных точек зрения.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6.1.10 Опережающая математическая строгость и глубина феноменологического описания явления. В соответствии с принципом 6.1.6 при разработке математических моделей необходимо построение физических закономерностей отдельных явлений на порядок более строгих и глубоких, чем определено постановкой конкретной задачи. Этот принцип дополняет принцип 6.1.8.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394757"/>
            <a:ext cx="10464800" cy="2123627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6388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" name="IB2S-Logo-new.jpg" descr="IB2S-Logo-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85" y="1073634"/>
            <a:ext cx="3593829" cy="2123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2" name="IB2S-Logo-new.jpg" descr="IB2S-Logo-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85" y="1543534"/>
            <a:ext cx="3593829" cy="21236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4370" y="3953056"/>
            <a:ext cx="11956059" cy="4202661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algn="ctr" defTabSz="457200">
              <a:defRPr sz="4700">
                <a:solidFill>
                  <a:srgbClr val="53585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59410" y="2926079"/>
            <a:ext cx="11998539" cy="4829388"/>
          </a:xfrm>
          <a:prstGeom prst="rect">
            <a:avLst/>
          </a:prstGeom>
        </p:spPr>
        <p:txBody>
          <a:bodyPr lIns="0" tIns="0" rIns="0" bIns="0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92322" y="8073050"/>
            <a:ext cx="265626" cy="24536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733973">
              <a:defRPr sz="11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59410" y="2926079"/>
            <a:ext cx="11998539" cy="4829388"/>
          </a:xfrm>
          <a:prstGeom prst="rect">
            <a:avLst/>
          </a:prstGeom>
        </p:spPr>
        <p:txBody>
          <a:bodyPr lIns="0" tIns="0" rIns="0" bIns="0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49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92322" y="8073050"/>
            <a:ext cx="265626" cy="24536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733973">
              <a:defRPr sz="11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слайда"/>
          <p:cNvSpPr txBox="1">
            <a:spLocks noGrp="1"/>
          </p:cNvSpPr>
          <p:nvPr>
            <p:ph type="body" sz="quarter" idx="13"/>
          </p:nvPr>
        </p:nvSpPr>
        <p:spPr>
          <a:xfrm>
            <a:off x="531749" y="190481"/>
            <a:ext cx="11941302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 indent="685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Заголовок слайда</a:t>
            </a:r>
          </a:p>
        </p:txBody>
      </p:sp>
      <p:sp>
        <p:nvSpPr>
          <p:cNvPr id="5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17268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0" name="инфографика_top.jpg" descr="инфографика_top.jpg"/>
          <p:cNvPicPr>
            <a:picLocks noChangeAspect="1"/>
          </p:cNvPicPr>
          <p:nvPr/>
        </p:nvPicPr>
        <p:blipFill>
          <a:blip r:embed="rId2"/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1" name="Заголовок слайда"/>
          <p:cNvSpPr txBox="1">
            <a:spLocks noGrp="1"/>
          </p:cNvSpPr>
          <p:nvPr>
            <p:ph type="body" sz="quarter" idx="13"/>
          </p:nvPr>
        </p:nvSpPr>
        <p:spPr>
          <a:xfrm>
            <a:off x="531749" y="190481"/>
            <a:ext cx="11941302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 indent="685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Заголовок слайда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1" name="инфографика_top.jpg" descr="инфографика_top.jpg"/>
          <p:cNvPicPr>
            <a:picLocks noChangeAspect="1"/>
          </p:cNvPicPr>
          <p:nvPr/>
        </p:nvPicPr>
        <p:blipFill>
          <a:blip r:embed="rId2"/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2" name="Заголовок слайда"/>
          <p:cNvSpPr txBox="1"/>
          <p:nvPr/>
        </p:nvSpPr>
        <p:spPr>
          <a:xfrm>
            <a:off x="531749" y="190481"/>
            <a:ext cx="119413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>
              <a:defRPr>
                <a:solidFill>
                  <a:srgbClr val="FFFFFF"/>
                </a:solidFill>
              </a:defRPr>
            </a:pPr>
            <a:r>
              <a:t>Заголовок слайда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авыч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Иван Арсентьев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8" name="«Место ввода цитаты».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«Место ввода цитаты».</a:t>
            </a:r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нфографика_top.jpg" descr="инфографика_top.jpg"/>
          <p:cNvPicPr>
            <a:picLocks noChangeAspect="1"/>
          </p:cNvPicPr>
          <p:nvPr/>
        </p:nvPicPr>
        <p:blipFill>
          <a:blip r:embed="rId17"/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2551" y="210987"/>
            <a:ext cx="11959698" cy="60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2"/>
            <a:r>
              <a:t>Текст заголовка</a:t>
            </a:r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</p:sldLayoutIdLst>
  <p:transition spd="med"/>
  <p:hf hdr="0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nnotation-3d-geometry.htm" TargetMode="External"/><Relationship Id="rId2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tial-composition.htm" TargetMode="External"/><Relationship Id="rId4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footprint-geometry.htm" TargetMode="External"/><Relationship Id="rId4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tructural-activity.htm" TargetMode="External"/><Relationship Id="rId6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placement.htm" TargetMode="External"/><Relationship Id="rId6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vision-control.htm" TargetMode="External"/><Relationship Id="rId8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tial-structure.htm" TargetMode="External"/><Relationship Id="rId8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document-association.htm" TargetMode="External"/><Relationship Id="rId11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profile-set-usage.htm" TargetMode="External"/><Relationship Id="rId1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representation-context.htm" TargetMode="External"/><Relationship Id="rId10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layer-set-usage.htm" TargetMode="External"/><Relationship Id="rId1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type-geometric-representation.htm" TargetMode="External"/><Relationship Id="rId3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definition.htm" TargetMode="External"/><Relationship Id="rId3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nesting.htm" TargetMode="External"/><Relationship Id="rId5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ctor-assignment.htm" TargetMode="External"/><Relationship Id="rId5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urface-geometry.htm" TargetMode="External"/><Relationship Id="rId7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occurrence-attributes.htm" TargetMode="External"/><Relationship Id="rId7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tessellation-geometry.htm" TargetMode="External"/><Relationship Id="rId10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ath-connectivity.htm" TargetMode="External"/><Relationship Id="rId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composition.htm" TargetMode="External"/><Relationship Id="rId9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tial-containment.htm" TargetMode="External"/><Relationship Id="rId9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constraint-association.htm" TargetMode="External"/><Relationship Id="rId2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nnotation-2d-geometry.htm" TargetMode="External"/><Relationship Id="rId2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type-clearance-geometry.htm" TargetMode="External"/><Relationship Id="rId4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control-flow.htm" TargetMode="External"/><Relationship Id="rId4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perty-sets-for-types.htm" TargetMode="External"/><Relationship Id="rId6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oftware-identity.htm" TargetMode="External"/><Relationship Id="rId6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cess-assignment.htm" TargetMode="External"/><Relationship Id="rId11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ference-topology.htm" TargetMode="External"/><Relationship Id="rId8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door-attributes.htm" TargetMode="External"/><Relationship Id="rId8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advancedsweptsolid-geometry.htm" TargetMode="External"/><Relationship Id="rId1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units.htm" TargetMode="External"/><Relationship Id="rId1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decomposition.htm" TargetMode="External"/><Relationship Id="rId3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nesting.htm" TargetMode="External"/><Relationship Id="rId3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xis-3d-geometry.htm" TargetMode="External"/><Relationship Id="rId5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shape.htm" TargetMode="External"/><Relationship Id="rId10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lighting-geometry.htm" TargetMode="External"/><Relationship Id="rId10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filling.htm" TargetMode="External"/><Relationship Id="rId5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file-3d-geometry.htm" TargetMode="External"/><Relationship Id="rId7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geometry.htm" TargetMode="External"/><Relationship Id="rId7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type-assignment.htm" TargetMode="External"/><Relationship Id="rId9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advancedbrep-geometry.htm" TargetMode="External"/><Relationship Id="rId9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ce-boundaries-1st-level.htm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geometric-representation.htm" TargetMode="External"/><Relationship Id="rId1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type-axis-geometry.htm" TargetMode="External"/><Relationship Id="rId2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type-lighting-geometry.htm" TargetMode="External"/><Relationship Id="rId2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library-information.htm" TargetMode="External"/><Relationship Id="rId3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typing.htm" TargetMode="External"/><Relationship Id="rId4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assignment.htm" TargetMode="External"/><Relationship Id="rId5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control-assignment.htm" TargetMode="External"/><Relationship Id="rId10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urvey-points-geometry.htm" TargetMode="External"/><Relationship Id="rId11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constituent-set.htm" TargetMode="External"/><Relationship Id="rId1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cog-geometry.htm" TargetMode="External"/><Relationship Id="rId3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source-limits.htm" TargetMode="External"/><Relationship Id="rId4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perty-sets-for-objects.htm" TargetMode="External"/><Relationship Id="rId5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perty-sets-for-performance.htm" TargetMode="External"/><Relationship Id="rId6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attributes.htm" TargetMode="External"/><Relationship Id="rId6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assignment.htm" TargetMode="External"/><Relationship Id="rId7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surfaceorsolidmodel-geometry.htm" TargetMode="External"/><Relationship Id="rId7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source-type-assignment.htm" TargetMode="External"/><Relationship Id="rId8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connectivity.htm" TargetMode="External"/><Relationship Id="rId8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classification-association.htm" TargetMode="External"/><Relationship Id="rId9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csg-geometry.htm" TargetMode="External"/><Relationship Id="rId9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connectivity.htm" TargetMode="External"/><Relationship Id="rId10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single.htm" TargetMode="External"/><Relationship Id="rId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context.htm" TargetMode="External"/><Relationship Id="rId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ggregation.htm" TargetMode="External"/><Relationship Id="rId1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composition.htm" TargetMode="External"/><Relationship Id="rId1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nnotation-geometry.htm" TargetMode="External"/><Relationship Id="rId3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source-quantity.htm" TargetMode="External"/><Relationship Id="rId10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pped-geometry.htm" TargetMode="External"/><Relationship Id="rId3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xis-2d-geometry.htm" TargetMode="External"/><Relationship Id="rId5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file-geometry.htm" TargetMode="External"/><Relationship Id="rId5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equential-connectivity.htm" TargetMode="External"/><Relationship Id="rId7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surfacemodel-geometry.htm" TargetMode="External"/><Relationship Id="rId9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clipping-geometry.htm" TargetMode="External"/><Relationship Id="rId10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layer-set.htm" TargetMode="External"/><Relationship Id="rId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type-shape.htm" TargetMode="External"/><Relationship Id="rId7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predefined-type.htm" TargetMode="External"/><Relationship Id="rId9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pproval-association.htm" TargetMode="External"/><Relationship Id="rId2" Type="http://schemas.openxmlformats.org/officeDocument/2006/relationships/notesSlide" Target="../notesSlides/notesSlide43.xml"/><Relationship Id="rId2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nesting.htm" TargetMode="External"/><Relationship Id="rId2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document-information.htm" TargetMode="External"/><Relationship Id="rId4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perty-sets.htm" TargetMode="External"/><Relationship Id="rId4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voiding.htm" TargetMode="External"/><Relationship Id="rId6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ference-geometry.htm" TargetMode="External"/><Relationship Id="rId8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tial-container.htm" TargetMode="External"/><Relationship Id="rId11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profile-set.htm" TargetMode="External"/><Relationship Id="rId6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group-assignment.htm" TargetMode="External"/><Relationship Id="rId8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sweptsolid-geometry.htm" TargetMode="External"/><Relationship Id="rId19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type-body-geometry.htm" TargetMode="External"/><Relationship Id="rId1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x-geometry.htm" TargetMode="External"/><Relationship Id="rId3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axis-geometry.htm" TargetMode="External"/><Relationship Id="rId3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source-cost.htm" TargetMode="External"/><Relationship Id="rId5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quantity-sets.htm" TargetMode="External"/><Relationship Id="rId7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element-occurrence-attributes.htm" TargetMode="External"/><Relationship Id="rId10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clearance-geometry.htm" TargetMode="External"/><Relationship Id="rId10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ort-connectivity.htm" TargetMode="External"/><Relationship Id="rId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declaration.htm" TargetMode="External"/><Relationship Id="rId5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tructural-connectivity.htm" TargetMode="External"/><Relationship Id="rId7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resource-assignment.htm" TargetMode="External"/><Relationship Id="rId9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ce-boundaries.htm" TargetMode="External"/><Relationship Id="rId9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material-association.htm" TargetMode="External"/><Relationship Id="rId3" Type="http://schemas.openxmlformats.org/officeDocument/2006/relationships/image" Target="../media/image6.png"/><Relationship Id="rId25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patial-decomposition.htm" TargetMode="External"/><Relationship Id="rId46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footprint-geomset-geometry.htm" TargetMode="External"/><Relationship Id="rId67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local-placement.htm" TargetMode="External"/><Relationship Id="rId20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ject-classification-information.htm" TargetMode="External"/><Relationship Id="rId4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ort-nesting.htm" TargetMode="External"/><Relationship Id="rId62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surface-3d-geometry.htm" TargetMode="External"/><Relationship Id="rId83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object-association.htm" TargetMode="External"/><Relationship Id="rId88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body-brep-geometry.htm" TargetMode="External"/><Relationship Id="rId111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templates/product-topology-representation.ht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hyperlink" Target="file:///Users/vserge/Google%20&#1044;&#1080;&#1089;&#1082;/&#1055;&#1088;&#1072;&#1074;&#1080;&#1090;&#1077;&#1083;&#1100;&#1089;&#1090;&#1074;&#1086;%20&#1052;&#1086;&#1089;&#1082;&#1074;&#1099;/&#1052;&#1080;&#1085;&#1089;&#1090;&#1088;&#1086;&#1080;&#774;/&#1058;&#1050;705/standPTK705/&#1043;&#1054;&#1057;&#1058;%20&#1056;%2010.0.02-2019_&#1048;&#1057;&#1054;%2016739_2018/schema/ifckernel/lexical/ifcproject.ht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Интегрированный проект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Интегрированный проект</a:t>
            </a:r>
          </a:p>
        </p:txBody>
      </p:sp>
      <p:sp>
        <p:nvSpPr>
          <p:cNvPr id="189" name="Стратегический подход к внедрению BIM и IPD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Стратегический подход к внедрению BIM и IPD</a:t>
            </a:r>
          </a:p>
        </p:txBody>
      </p:sp>
      <p:sp>
        <p:nvSpPr>
          <p:cNvPr id="191" name="Общая методология «Интегрированный подход»…"/>
          <p:cNvSpPr txBox="1"/>
          <p:nvPr/>
        </p:nvSpPr>
        <p:spPr>
          <a:xfrm>
            <a:off x="1270000" y="6889515"/>
            <a:ext cx="10464800" cy="2185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lang="ru-RU" sz="1800" dirty="0"/>
              <a:t>Общая методология «Интегрированный подход»</a:t>
            </a:r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endParaRPr lang="ru-RU" sz="1800" dirty="0"/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lang="ru-RU" sz="1800" dirty="0"/>
              <a:t>Курс лекций «Информационные технологии в архитектурно-строительном проектирование»</a:t>
            </a:r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endParaRPr lang="ru-RU" sz="1800" dirty="0"/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lang="ru-RU" sz="1800" dirty="0"/>
              <a:t>Лекция 2 Часть 1 – Внедрение технологии информационного моделирования</a:t>
            </a:r>
            <a:endParaRPr lang="en-US" sz="1800" dirty="0"/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endParaRPr lang="en-US" sz="1800" dirty="0"/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lang="en-US" sz="1800" dirty="0"/>
              <a:t>20</a:t>
            </a:r>
            <a:r>
              <a:rPr lang="ru-RU" sz="1800" dirty="0"/>
              <a:t>20 год</a:t>
            </a:r>
            <a:endParaRPr sz="1800" dirty="0"/>
          </a:p>
        </p:txBody>
      </p:sp>
      <p:pic>
        <p:nvPicPr>
          <p:cNvPr id="193" name="mgsulogo-1921-new.png" descr="mgsulogo-1921-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19" y="460929"/>
            <a:ext cx="33147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41DAD3-F785-7D46-8189-54938B07C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23" name="2. Интегрированный подход. Идеология. Основы и принципы.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3</a:t>
            </a:r>
            <a:r>
              <a:rPr dirty="0"/>
              <a:t>. </a:t>
            </a:r>
            <a:r>
              <a:rPr dirty="0" err="1"/>
              <a:t>Интегрированный</a:t>
            </a:r>
            <a:r>
              <a:rPr dirty="0"/>
              <a:t> </a:t>
            </a:r>
            <a:r>
              <a:rPr dirty="0" err="1"/>
              <a:t>подход</a:t>
            </a:r>
            <a:r>
              <a:rPr dirty="0"/>
              <a:t>. </a:t>
            </a:r>
            <a:r>
              <a:rPr dirty="0" err="1"/>
              <a:t>Идеология</a:t>
            </a:r>
            <a:r>
              <a:rPr dirty="0"/>
              <a:t>. </a:t>
            </a:r>
            <a:r>
              <a:rPr dirty="0" err="1"/>
              <a:t>Основы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принципы</a:t>
            </a:r>
            <a:r>
              <a:rPr dirty="0"/>
              <a:t>.</a:t>
            </a:r>
          </a:p>
        </p:txBody>
      </p:sp>
      <p:pic>
        <p:nvPicPr>
          <p:cNvPr id="424" name="Untitled Infographic-3.png" descr="Untitled Infographic-3.png"/>
          <p:cNvPicPr>
            <a:picLocks noChangeAspect="1"/>
          </p:cNvPicPr>
          <p:nvPr/>
        </p:nvPicPr>
        <p:blipFill>
          <a:blip r:embed="rId3"/>
          <a:srcRect r="41819" b="19092"/>
          <a:stretch>
            <a:fillRect/>
          </a:stretch>
        </p:blipFill>
        <p:spPr>
          <a:xfrm>
            <a:off x="-1" y="1063078"/>
            <a:ext cx="7566195" cy="429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Untitled Infographic-4.png" descr="Untitled Infographic-4.png"/>
          <p:cNvPicPr>
            <a:picLocks noChangeAspect="1"/>
          </p:cNvPicPr>
          <p:nvPr/>
        </p:nvPicPr>
        <p:blipFill>
          <a:blip r:embed="rId4"/>
          <a:srcRect t="4689" b="21075"/>
          <a:stretch>
            <a:fillRect/>
          </a:stretch>
        </p:blipFill>
        <p:spPr>
          <a:xfrm>
            <a:off x="151804" y="5380955"/>
            <a:ext cx="12701240" cy="3852511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Комплексный подход к организации процесса проектирования, призванный объединить всех участников проекта, формирующий творческую среду для выявления и использования в рамках проекта стратегий, которые преследуют целью спроектировать и построить объект с минимальными затратами ресурсов, снижением стоимости владения и максимизации факторов здоровья и экологической эффективности, одновременно учитывая безопасность, доступность, эстетику, охрану памятников истории и другие цели проектирования."/>
          <p:cNvSpPr txBox="1"/>
          <p:nvPr/>
        </p:nvSpPr>
        <p:spPr>
          <a:xfrm>
            <a:off x="7594299" y="1263306"/>
            <a:ext cx="5020439" cy="366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125000"/>
              </a:lnSpc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Комплексный подход к организации процесса проектирования, призванный объединить всех участников проекта, формирующий творческую среду для выявления и использования в рамках проекта стратегий, которые преследуют целью спроектировать и построить объект с минимальными затратами ресурсов, снижением стоимости владения и максимизации факторов здоровья и экологической эффективности, одновременно учитывая безопасность, доступность, эстетику, охрану памятников истории и другие цели проектирования.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4</a:t>
            </a:r>
            <a:r>
              <a:rPr dirty="0"/>
              <a:t>. </a:t>
            </a:r>
            <a:r>
              <a:rPr lang="ru-RU" dirty="0"/>
              <a:t>Уровень зрелости </a:t>
            </a:r>
            <a:r>
              <a:rPr lang="en-US" dirty="0"/>
              <a:t>BIM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B88619-BB1B-1B47-9E5B-841A08F32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32" y="1875671"/>
            <a:ext cx="12447536" cy="66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001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05" name="ИП: Оценка зрелости модели и моделировани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4.1. </a:t>
            </a:r>
            <a:r>
              <a:rPr dirty="0"/>
              <a:t>ИП: </a:t>
            </a:r>
            <a:r>
              <a:rPr dirty="0" err="1"/>
              <a:t>Оценка</a:t>
            </a:r>
            <a:r>
              <a:rPr dirty="0"/>
              <a:t> </a:t>
            </a:r>
            <a:r>
              <a:rPr dirty="0" err="1"/>
              <a:t>зрелости</a:t>
            </a:r>
            <a:r>
              <a:rPr dirty="0"/>
              <a:t> </a:t>
            </a:r>
            <a:r>
              <a:rPr dirty="0" err="1"/>
              <a:t>модели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моделирования</a:t>
            </a:r>
            <a:endParaRPr dirty="0"/>
          </a:p>
        </p:txBody>
      </p:sp>
      <p:pic>
        <p:nvPicPr>
          <p:cNvPr id="506" name="Модель зрелости_ИП.png" descr="Модель зрелости_ИП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61" y="881982"/>
            <a:ext cx="12530131" cy="8369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11" name="3.4. Анализ работы организации - Методология"/>
          <p:cNvSpPr txBox="1">
            <a:spLocks noGrp="1"/>
          </p:cNvSpPr>
          <p:nvPr>
            <p:ph type="body" idx="13"/>
          </p:nvPr>
        </p:nvSpPr>
        <p:spPr>
          <a:xfrm>
            <a:off x="531749" y="209531"/>
            <a:ext cx="11941302" cy="6096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300">
                <a:solidFill>
                  <a:srgbClr val="FFFFFF"/>
                </a:solidFill>
              </a:defRPr>
            </a:pPr>
            <a:r>
              <a:rPr lang="ru-RU" dirty="0"/>
              <a:t>4</a:t>
            </a:r>
            <a:r>
              <a:rPr dirty="0"/>
              <a:t>.</a:t>
            </a:r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организации</a:t>
            </a:r>
            <a:r>
              <a:rPr dirty="0"/>
              <a:t> - </a:t>
            </a:r>
            <a:r>
              <a:rPr dirty="0" err="1"/>
              <a:t>Методология</a:t>
            </a:r>
            <a:endParaRPr dirty="0"/>
          </a:p>
        </p:txBody>
      </p:sp>
      <p:pic>
        <p:nvPicPr>
          <p:cNvPr id="512" name="Integrated Score Card v2.jpg" descr="Integrated Score Card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" y="826826"/>
            <a:ext cx="12873886" cy="84357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8395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 </a:t>
            </a:r>
            <a:r>
              <a:rPr lang="ru-RU" dirty="0"/>
              <a:t>История развития технологии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Arrow right">
            <a:extLst>
              <a:ext uri="{FF2B5EF4-FFF2-40B4-BE49-F238E27FC236}">
                <a16:creationId xmlns:a16="http://schemas.microsoft.com/office/drawing/2014/main" id="{C7FF71CF-236E-B64D-92AA-B77F4726BA6D}"/>
              </a:ext>
            </a:extLst>
          </p:cNvPr>
          <p:cNvSpPr/>
          <p:nvPr/>
        </p:nvSpPr>
        <p:spPr>
          <a:xfrm>
            <a:off x="913827" y="1557586"/>
            <a:ext cx="2880000" cy="900000"/>
          </a:xfrm>
          <a:custGeom>
            <a:avLst/>
            <a:gdLst/>
            <a:ahLst/>
            <a:cxnLst/>
            <a:rect l="l" t="t" r="r" b="b"/>
            <a:pathLst>
              <a:path w="2880000" h="900000">
                <a:moveTo>
                  <a:pt x="2880000" y="450000"/>
                </a:moveTo>
                <a:lnTo>
                  <a:pt x="1620000" y="-450000"/>
                </a:lnTo>
                <a:lnTo>
                  <a:pt x="1620000" y="0"/>
                </a:lnTo>
                <a:lnTo>
                  <a:pt x="0" y="0"/>
                </a:lnTo>
                <a:lnTo>
                  <a:pt x="0" y="900000"/>
                </a:lnTo>
                <a:lnTo>
                  <a:pt x="1620000" y="900000"/>
                </a:lnTo>
                <a:lnTo>
                  <a:pt x="1620000" y="1350000"/>
                </a:lnTo>
                <a:lnTo>
                  <a:pt x="2880000" y="450000"/>
                </a:lnTo>
                <a:close/>
              </a:path>
            </a:pathLst>
          </a:custGeom>
          <a:gradFill>
            <a:gsLst>
              <a:gs pos="0">
                <a:srgbClr val="001571"/>
              </a:gs>
              <a:gs pos="80000">
                <a:srgbClr val="7CDA8B"/>
              </a:gs>
            </a:gsLst>
            <a:lin ang="0" scaled="0"/>
          </a:gradFill>
          <a:ln w="0" cap="rnd">
            <a:solidFill>
              <a:srgbClr val="31007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Arrow right, dotted">
            <a:extLst>
              <a:ext uri="{FF2B5EF4-FFF2-40B4-BE49-F238E27FC236}">
                <a16:creationId xmlns:a16="http://schemas.microsoft.com/office/drawing/2014/main" id="{63B603D6-DEAB-9440-9759-9F08EFA440F0}"/>
              </a:ext>
            </a:extLst>
          </p:cNvPr>
          <p:cNvSpPr/>
          <p:nvPr/>
        </p:nvSpPr>
        <p:spPr>
          <a:xfrm>
            <a:off x="4225827" y="1521586"/>
            <a:ext cx="3600000" cy="900000"/>
          </a:xfrm>
          <a:custGeom>
            <a:avLst/>
            <a:gdLst/>
            <a:ahLst/>
            <a:cxnLst/>
            <a:rect l="l" t="t" r="r" b="b"/>
            <a:pathLst>
              <a:path w="3600000" h="900000">
                <a:moveTo>
                  <a:pt x="3600000" y="450000"/>
                </a:moveTo>
                <a:lnTo>
                  <a:pt x="2340000" y="-450000"/>
                </a:lnTo>
                <a:lnTo>
                  <a:pt x="2340000" y="0"/>
                </a:lnTo>
                <a:lnTo>
                  <a:pt x="2016000" y="0"/>
                </a:lnTo>
                <a:lnTo>
                  <a:pt x="2016000" y="900000"/>
                </a:lnTo>
                <a:lnTo>
                  <a:pt x="2340000" y="900000"/>
                </a:lnTo>
                <a:lnTo>
                  <a:pt x="2340000" y="1350000"/>
                </a:lnTo>
                <a:lnTo>
                  <a:pt x="3600000" y="450000"/>
                </a:lnTo>
                <a:close/>
                <a:moveTo>
                  <a:pt x="1512000" y="0"/>
                </a:moveTo>
                <a:lnTo>
                  <a:pt x="1512000" y="900000"/>
                </a:lnTo>
                <a:lnTo>
                  <a:pt x="1836000" y="900000"/>
                </a:lnTo>
                <a:lnTo>
                  <a:pt x="1836000" y="0"/>
                </a:lnTo>
                <a:moveTo>
                  <a:pt x="1008000" y="0"/>
                </a:moveTo>
                <a:lnTo>
                  <a:pt x="1008000" y="900000"/>
                </a:lnTo>
                <a:lnTo>
                  <a:pt x="1332000" y="900000"/>
                </a:lnTo>
                <a:lnTo>
                  <a:pt x="1332000" y="0"/>
                </a:lnTo>
                <a:moveTo>
                  <a:pt x="504000" y="0"/>
                </a:moveTo>
                <a:lnTo>
                  <a:pt x="504000" y="900000"/>
                </a:lnTo>
                <a:lnTo>
                  <a:pt x="828000" y="900000"/>
                </a:lnTo>
                <a:lnTo>
                  <a:pt x="828000" y="0"/>
                </a:lnTo>
                <a:moveTo>
                  <a:pt x="0" y="0"/>
                </a:moveTo>
                <a:lnTo>
                  <a:pt x="0" y="900000"/>
                </a:lnTo>
                <a:lnTo>
                  <a:pt x="324000" y="900000"/>
                </a:lnTo>
                <a:lnTo>
                  <a:pt x="324000" y="0"/>
                </a:lnTo>
              </a:path>
            </a:pathLst>
          </a:custGeom>
          <a:gradFill>
            <a:gsLst>
              <a:gs pos="0">
                <a:srgbClr val="7CDA8B"/>
              </a:gs>
              <a:gs pos="80000">
                <a:srgbClr val="E69CFA"/>
              </a:gs>
            </a:gsLst>
            <a:lin ang="0" scaled="0"/>
          </a:gradFill>
          <a:ln w="0" cap="rnd">
            <a:solidFill>
              <a:srgbClr val="31007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Arrow right">
            <a:extLst>
              <a:ext uri="{FF2B5EF4-FFF2-40B4-BE49-F238E27FC236}">
                <a16:creationId xmlns:a16="http://schemas.microsoft.com/office/drawing/2014/main" id="{AF87229B-1573-7349-A3A8-82314D03C68A}"/>
              </a:ext>
            </a:extLst>
          </p:cNvPr>
          <p:cNvSpPr/>
          <p:nvPr/>
        </p:nvSpPr>
        <p:spPr>
          <a:xfrm>
            <a:off x="8257827" y="1557586"/>
            <a:ext cx="2880000" cy="900000"/>
          </a:xfrm>
          <a:custGeom>
            <a:avLst/>
            <a:gdLst/>
            <a:ahLst/>
            <a:cxnLst/>
            <a:rect l="l" t="t" r="r" b="b"/>
            <a:pathLst>
              <a:path w="2880000" h="900000">
                <a:moveTo>
                  <a:pt x="2880000" y="450000"/>
                </a:moveTo>
                <a:lnTo>
                  <a:pt x="1620000" y="-450000"/>
                </a:lnTo>
                <a:lnTo>
                  <a:pt x="1620000" y="0"/>
                </a:lnTo>
                <a:lnTo>
                  <a:pt x="0" y="0"/>
                </a:lnTo>
                <a:lnTo>
                  <a:pt x="0" y="900000"/>
                </a:lnTo>
                <a:lnTo>
                  <a:pt x="1620000" y="900000"/>
                </a:lnTo>
                <a:lnTo>
                  <a:pt x="1620000" y="1350000"/>
                </a:lnTo>
                <a:lnTo>
                  <a:pt x="2880000" y="450000"/>
                </a:lnTo>
                <a:close/>
              </a:path>
            </a:pathLst>
          </a:custGeom>
          <a:gradFill>
            <a:gsLst>
              <a:gs pos="0">
                <a:srgbClr val="E69CFA"/>
              </a:gs>
              <a:gs pos="80000">
                <a:srgbClr val="FFFFFF"/>
              </a:gs>
            </a:gsLst>
            <a:lin ang="0" scaled="0"/>
          </a:gradFill>
          <a:ln w="0" cap="rnd">
            <a:solidFill>
              <a:srgbClr val="9823B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H">
            <a:extLst>
              <a:ext uri="{FF2B5EF4-FFF2-40B4-BE49-F238E27FC236}">
                <a16:creationId xmlns:a16="http://schemas.microsoft.com/office/drawing/2014/main" id="{5F337F19-38CE-6942-AEA0-DFF7C1A3FE80}"/>
              </a:ext>
            </a:extLst>
          </p:cNvPr>
          <p:cNvGrpSpPr/>
          <p:nvPr/>
        </p:nvGrpSpPr>
        <p:grpSpPr>
          <a:xfrm>
            <a:off x="913827" y="3141586"/>
            <a:ext cx="2880000" cy="576000"/>
            <a:chOff x="176630" y="2592000"/>
            <a:chExt cx="2880000" cy="576000"/>
          </a:xfrm>
        </p:grpSpPr>
        <p:sp>
          <p:nvSpPr>
            <p:cNvPr id="10" name="No name">
              <a:extLst>
                <a:ext uri="{FF2B5EF4-FFF2-40B4-BE49-F238E27FC236}">
                  <a16:creationId xmlns:a16="http://schemas.microsoft.com/office/drawing/2014/main" id="{37C84440-8C2D-6047-BD76-1B2D9EE01AE7}"/>
                </a:ext>
              </a:extLst>
            </p:cNvPr>
            <p:cNvSpPr/>
            <p:nvPr/>
          </p:nvSpPr>
          <p:spPr>
            <a:xfrm>
              <a:off x="176630" y="2592000"/>
              <a:ext cx="2880000" cy="576000"/>
            </a:xfrm>
            <a:custGeom>
              <a:avLst/>
              <a:gdLst/>
              <a:ahLst/>
              <a:cxnLst/>
              <a:rect l="l" t="t" r="r" b="b"/>
              <a:pathLst>
                <a:path w="2880000" h="576000">
                  <a:moveTo>
                    <a:pt x="0" y="0"/>
                  </a:moveTo>
                  <a:lnTo>
                    <a:pt x="0" y="576000"/>
                  </a:lnTo>
                  <a:lnTo>
                    <a:pt x="2880000" y="576000"/>
                  </a:lnTo>
                  <a:lnTo>
                    <a:pt x="288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"/>
              </a:srgbClr>
            </a:solidFill>
            <a:ln w="3600" cap="rnd">
              <a:solidFill>
                <a:srgbClr val="9823B6">
                  <a:alpha val="100"/>
                </a:srgb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@">
              <a:extLst>
                <a:ext uri="{FF2B5EF4-FFF2-40B4-BE49-F238E27FC236}">
                  <a16:creationId xmlns:a16="http://schemas.microsoft.com/office/drawing/2014/main" id="{2BA70713-E192-4D4F-AE6F-7539DF8E7A30}"/>
                </a:ext>
              </a:extLst>
            </p:cNvPr>
            <p:cNvSpPr/>
            <p:nvPr/>
          </p:nvSpPr>
          <p:spPr>
            <a:xfrm>
              <a:off x="176630" y="2592000"/>
              <a:ext cx="2880000" cy="576000"/>
            </a:xfrm>
          </p:spPr>
          <p:txBody>
            <a:bodyPr wrap="square" lIns="10800" tIns="10800" rIns="10800" bIns="10800" rtlCol="0" anchor="ctr"/>
            <a:lstStyle/>
            <a:p>
              <a:pPr algn="ctr" defTabSz="457200"/>
              <a:r>
                <a:rPr sz="1800" b="1" kern="100" spc="-9" dirty="0">
                  <a:solidFill>
                    <a:srgbClr val="001571"/>
                  </a:solidFill>
                  <a:highlight>
                    <a:srgbClr val="FFFFFF">
                      <a:alpha val="0"/>
                    </a:srgbClr>
                  </a:highlight>
                  <a:latin typeface="Helvetica"/>
                </a:rPr>
                <a:t>Прошлое моделирования</a:t>
              </a:r>
              <a:endParaRPr kern="100" dirty="0"/>
            </a:p>
          </p:txBody>
        </p:sp>
      </p:grpSp>
      <p:grpSp>
        <p:nvGrpSpPr>
          <p:cNvPr id="12" name="H">
            <a:extLst>
              <a:ext uri="{FF2B5EF4-FFF2-40B4-BE49-F238E27FC236}">
                <a16:creationId xmlns:a16="http://schemas.microsoft.com/office/drawing/2014/main" id="{4773ECAF-77FE-D64A-9BA0-F269DEB67CD1}"/>
              </a:ext>
            </a:extLst>
          </p:cNvPr>
          <p:cNvGrpSpPr/>
          <p:nvPr/>
        </p:nvGrpSpPr>
        <p:grpSpPr>
          <a:xfrm>
            <a:off x="4585827" y="3141586"/>
            <a:ext cx="2880000" cy="576000"/>
            <a:chOff x="3848630" y="2592000"/>
            <a:chExt cx="2880000" cy="576000"/>
          </a:xfrm>
        </p:grpSpPr>
        <p:sp>
          <p:nvSpPr>
            <p:cNvPr id="13" name="No name">
              <a:extLst>
                <a:ext uri="{FF2B5EF4-FFF2-40B4-BE49-F238E27FC236}">
                  <a16:creationId xmlns:a16="http://schemas.microsoft.com/office/drawing/2014/main" id="{7665663D-30D1-504A-8E00-9301D2157F4F}"/>
                </a:ext>
              </a:extLst>
            </p:cNvPr>
            <p:cNvSpPr/>
            <p:nvPr/>
          </p:nvSpPr>
          <p:spPr>
            <a:xfrm>
              <a:off x="3848630" y="2592000"/>
              <a:ext cx="2880000" cy="576000"/>
            </a:xfrm>
            <a:custGeom>
              <a:avLst/>
              <a:gdLst/>
              <a:ahLst/>
              <a:cxnLst/>
              <a:rect l="l" t="t" r="r" b="b"/>
              <a:pathLst>
                <a:path w="2880000" h="576000">
                  <a:moveTo>
                    <a:pt x="0" y="0"/>
                  </a:moveTo>
                  <a:lnTo>
                    <a:pt x="0" y="576000"/>
                  </a:lnTo>
                  <a:lnTo>
                    <a:pt x="2880000" y="576000"/>
                  </a:lnTo>
                  <a:lnTo>
                    <a:pt x="288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"/>
              </a:srgbClr>
            </a:solidFill>
            <a:ln w="3600" cap="rnd">
              <a:solidFill>
                <a:srgbClr val="9823B6">
                  <a:alpha val="100"/>
                </a:srgb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@">
              <a:extLst>
                <a:ext uri="{FF2B5EF4-FFF2-40B4-BE49-F238E27FC236}">
                  <a16:creationId xmlns:a16="http://schemas.microsoft.com/office/drawing/2014/main" id="{BC129CDF-0015-9941-9A9D-2F844D454C52}"/>
                </a:ext>
              </a:extLst>
            </p:cNvPr>
            <p:cNvSpPr/>
            <p:nvPr/>
          </p:nvSpPr>
          <p:spPr>
            <a:xfrm>
              <a:off x="3848630" y="2592000"/>
              <a:ext cx="2880000" cy="576000"/>
            </a:xfrm>
          </p:spPr>
          <p:txBody>
            <a:bodyPr wrap="square" lIns="10800" tIns="10800" rIns="10800" bIns="10800" rtlCol="0" anchor="ctr"/>
            <a:lstStyle/>
            <a:p>
              <a:pPr algn="ctr" defTabSz="457200"/>
              <a:r>
                <a:rPr sz="1800" b="1" kern="100" spc="-9" dirty="0">
                  <a:solidFill>
                    <a:srgbClr val="001571"/>
                  </a:solidFill>
                  <a:highlight>
                    <a:srgbClr val="FFFFFF">
                      <a:alpha val="0"/>
                    </a:srgbClr>
                  </a:highlight>
                  <a:latin typeface="Helvetica"/>
                </a:rPr>
                <a:t>Настоящее моделирования</a:t>
              </a:r>
              <a:endParaRPr kern="100" dirty="0"/>
            </a:p>
          </p:txBody>
        </p:sp>
      </p:grpSp>
      <p:grpSp>
        <p:nvGrpSpPr>
          <p:cNvPr id="15" name="H">
            <a:extLst>
              <a:ext uri="{FF2B5EF4-FFF2-40B4-BE49-F238E27FC236}">
                <a16:creationId xmlns:a16="http://schemas.microsoft.com/office/drawing/2014/main" id="{27456E76-E0D0-634F-88F9-91E583C5C1C8}"/>
              </a:ext>
            </a:extLst>
          </p:cNvPr>
          <p:cNvGrpSpPr/>
          <p:nvPr/>
        </p:nvGrpSpPr>
        <p:grpSpPr>
          <a:xfrm>
            <a:off x="8257826" y="3141586"/>
            <a:ext cx="2880000" cy="576000"/>
            <a:chOff x="7520629" y="2592000"/>
            <a:chExt cx="2880000" cy="576000"/>
          </a:xfrm>
        </p:grpSpPr>
        <p:sp>
          <p:nvSpPr>
            <p:cNvPr id="16" name="No name">
              <a:extLst>
                <a:ext uri="{FF2B5EF4-FFF2-40B4-BE49-F238E27FC236}">
                  <a16:creationId xmlns:a16="http://schemas.microsoft.com/office/drawing/2014/main" id="{D9D35480-2C45-524B-8DD3-8146BFAEEF9A}"/>
                </a:ext>
              </a:extLst>
            </p:cNvPr>
            <p:cNvSpPr/>
            <p:nvPr/>
          </p:nvSpPr>
          <p:spPr>
            <a:xfrm>
              <a:off x="7520629" y="2592000"/>
              <a:ext cx="2880000" cy="576000"/>
            </a:xfrm>
            <a:custGeom>
              <a:avLst/>
              <a:gdLst/>
              <a:ahLst/>
              <a:cxnLst/>
              <a:rect l="l" t="t" r="r" b="b"/>
              <a:pathLst>
                <a:path w="2880000" h="576000">
                  <a:moveTo>
                    <a:pt x="0" y="0"/>
                  </a:moveTo>
                  <a:lnTo>
                    <a:pt x="0" y="576000"/>
                  </a:lnTo>
                  <a:lnTo>
                    <a:pt x="2880000" y="576000"/>
                  </a:lnTo>
                  <a:lnTo>
                    <a:pt x="288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"/>
              </a:srgbClr>
            </a:solidFill>
            <a:ln w="3600" cap="rnd">
              <a:solidFill>
                <a:srgbClr val="9823B6">
                  <a:alpha val="100"/>
                </a:srgb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@">
              <a:extLst>
                <a:ext uri="{FF2B5EF4-FFF2-40B4-BE49-F238E27FC236}">
                  <a16:creationId xmlns:a16="http://schemas.microsoft.com/office/drawing/2014/main" id="{E44501DC-6526-A84C-ACCE-47581303AFF1}"/>
                </a:ext>
              </a:extLst>
            </p:cNvPr>
            <p:cNvSpPr/>
            <p:nvPr/>
          </p:nvSpPr>
          <p:spPr>
            <a:xfrm>
              <a:off x="7520629" y="2592000"/>
              <a:ext cx="2880000" cy="576000"/>
            </a:xfrm>
          </p:spPr>
          <p:txBody>
            <a:bodyPr wrap="square" lIns="10800" tIns="10800" rIns="10800" bIns="10800" rtlCol="0" anchor="ctr"/>
            <a:lstStyle/>
            <a:p>
              <a:pPr algn="ctr" defTabSz="457200"/>
              <a:r>
                <a:rPr sz="1800" b="1" kern="100" spc="-9" dirty="0">
                  <a:solidFill>
                    <a:srgbClr val="001571"/>
                  </a:solidFill>
                  <a:highlight>
                    <a:srgbClr val="FFFFFF">
                      <a:alpha val="0"/>
                    </a:srgbClr>
                  </a:highlight>
                  <a:latin typeface="Helvetica"/>
                </a:rPr>
                <a:t>Будущее моделирования</a:t>
              </a:r>
              <a:endParaRPr kern="100" dirty="0"/>
            </a:p>
          </p:txBody>
        </p:sp>
      </p:grp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F3AB680A-1A6F-7047-8425-9CE7A3E293E6}"/>
              </a:ext>
            </a:extLst>
          </p:cNvPr>
          <p:cNvSpPr/>
          <p:nvPr/>
        </p:nvSpPr>
        <p:spPr>
          <a:xfrm>
            <a:off x="913826" y="3861842"/>
            <a:ext cx="3026961" cy="505748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Бумажные чертежи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Электронные </a:t>
            </a:r>
            <a:r>
              <a:rPr lang="en-US" sz="2800" dirty="0">
                <a:solidFill>
                  <a:srgbClr val="002060"/>
                </a:solidFill>
              </a:rPr>
              <a:t>2D </a:t>
            </a:r>
            <a:r>
              <a:rPr lang="ru-RU" sz="2800" dirty="0">
                <a:solidFill>
                  <a:srgbClr val="002060"/>
                </a:solidFill>
              </a:rPr>
              <a:t>чертежи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2</a:t>
            </a:r>
            <a:r>
              <a:rPr lang="en-US" sz="2800" dirty="0">
                <a:solidFill>
                  <a:srgbClr val="002060"/>
                </a:solidFill>
              </a:rPr>
              <a:t>D </a:t>
            </a:r>
            <a:r>
              <a:rPr lang="ru-RU" sz="2800" dirty="0">
                <a:solidFill>
                  <a:srgbClr val="002060"/>
                </a:solidFill>
              </a:rPr>
              <a:t>модели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EB7FFDEC-113E-E943-B090-D96D66F10BA8}"/>
              </a:ext>
            </a:extLst>
          </p:cNvPr>
          <p:cNvSpPr/>
          <p:nvPr/>
        </p:nvSpPr>
        <p:spPr>
          <a:xfrm>
            <a:off x="4225826" y="3861841"/>
            <a:ext cx="3855222" cy="505748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3</a:t>
            </a:r>
            <a:r>
              <a:rPr lang="en-US" sz="2800" dirty="0">
                <a:solidFill>
                  <a:srgbClr val="002060"/>
                </a:solidFill>
              </a:rPr>
              <a:t>D </a:t>
            </a:r>
            <a:r>
              <a:rPr lang="ru-RU" sz="2800" dirty="0">
                <a:solidFill>
                  <a:srgbClr val="002060"/>
                </a:solidFill>
              </a:rPr>
              <a:t>модели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Информационная модель объекта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Технология информационного моделирования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1F8FE8-40A9-1B48-BED3-4BF54C21AA28}"/>
              </a:ext>
            </a:extLst>
          </p:cNvPr>
          <p:cNvSpPr/>
          <p:nvPr/>
        </p:nvSpPr>
        <p:spPr>
          <a:xfrm>
            <a:off x="8366086" y="3861841"/>
            <a:ext cx="3855222" cy="505748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Тенденции и перспективы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Информационная модель города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2060"/>
                </a:solidFill>
              </a:rPr>
              <a:t>Алгоритмическое моделирование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rgbClr val="002060"/>
                </a:solidFill>
              </a:rPr>
              <a:t>Нейросетевое</a:t>
            </a:r>
            <a:r>
              <a:rPr lang="ru-RU" sz="2800" dirty="0">
                <a:solidFill>
                  <a:srgbClr val="002060"/>
                </a:solidFill>
              </a:rPr>
              <a:t> моделирование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487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1</a:t>
            </a:r>
            <a:r>
              <a:rPr dirty="0"/>
              <a:t>. </a:t>
            </a:r>
            <a:r>
              <a:rPr lang="ru-RU" dirty="0"/>
              <a:t>От бумажных чертежей к электронной бумаге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к, внутренний, мужчина, еда&#10;&#10;Автоматически созданное описание">
            <a:extLst>
              <a:ext uri="{FF2B5EF4-FFF2-40B4-BE49-F238E27FC236}">
                <a16:creationId xmlns:a16="http://schemas.microsoft.com/office/drawing/2014/main" id="{226ED533-7E72-874F-878A-9DC6233CA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0" y="1579898"/>
            <a:ext cx="5680448" cy="3193692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мля, спорт, пол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93D0766B-95C4-704A-B8B9-DF94D186C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0" y="4667106"/>
            <a:ext cx="5680449" cy="4252221"/>
          </a:xfrm>
          <a:prstGeom prst="rect">
            <a:avLst/>
          </a:prstGeom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B06A422-FFF2-9D43-8DBB-8A751E7B0F2B}"/>
              </a:ext>
            </a:extLst>
          </p:cNvPr>
          <p:cNvSpPr/>
          <p:nvPr/>
        </p:nvSpPr>
        <p:spPr>
          <a:xfrm>
            <a:off x="6502399" y="3024554"/>
            <a:ext cx="6212053" cy="589477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</a:t>
            </a:r>
            <a:r>
              <a:rPr lang="ru-RU" sz="2000" dirty="0">
                <a:solidFill>
                  <a:srgbClr val="002060"/>
                </a:solidFill>
              </a:rPr>
              <a:t>: ЕСКД, СПДС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</a:t>
            </a:r>
            <a:r>
              <a:rPr lang="ru-RU" sz="2000" dirty="0">
                <a:solidFill>
                  <a:srgbClr val="002060"/>
                </a:solidFill>
              </a:rPr>
              <a:t>: в голове инженера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Инженерные расчеты</a:t>
            </a:r>
            <a:r>
              <a:rPr lang="ru-RU" sz="2000" dirty="0">
                <a:solidFill>
                  <a:srgbClr val="002060"/>
                </a:solidFill>
              </a:rPr>
              <a:t>: калькулятор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</a:t>
            </a:r>
            <a:r>
              <a:rPr lang="ru-RU" sz="2000" dirty="0">
                <a:solidFill>
                  <a:srgbClr val="002060"/>
                </a:solidFill>
              </a:rPr>
              <a:t>: в голове ГИП, ГАП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</a:t>
            </a:r>
            <a:r>
              <a:rPr lang="ru-RU" sz="2000" dirty="0">
                <a:solidFill>
                  <a:srgbClr val="002060"/>
                </a:solidFill>
              </a:rPr>
              <a:t>: месяцы и годы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</a:t>
            </a:r>
            <a:r>
              <a:rPr lang="ru-RU" sz="2000" dirty="0">
                <a:solidFill>
                  <a:srgbClr val="002060"/>
                </a:solidFill>
              </a:rPr>
              <a:t>: переработка всего проекта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</a:t>
            </a:r>
            <a:r>
              <a:rPr lang="ru-RU" sz="2000" dirty="0">
                <a:solidFill>
                  <a:srgbClr val="002060"/>
                </a:solidFill>
              </a:rPr>
              <a:t>: служба </a:t>
            </a:r>
            <a:r>
              <a:rPr lang="ru-RU" sz="2000" dirty="0" err="1">
                <a:solidFill>
                  <a:srgbClr val="002060"/>
                </a:solidFill>
              </a:rPr>
              <a:t>нормоконтроля</a:t>
            </a: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</a:t>
            </a:r>
            <a:r>
              <a:rPr lang="ru-RU" sz="2000" dirty="0">
                <a:solidFill>
                  <a:srgbClr val="002060"/>
                </a:solidFill>
              </a:rPr>
              <a:t>: персональная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ABF35-27A5-2A49-A219-94E2DF4EC042}"/>
              </a:ext>
            </a:extLst>
          </p:cNvPr>
          <p:cNvSpPr txBox="1"/>
          <p:nvPr/>
        </p:nvSpPr>
        <p:spPr>
          <a:xfrm>
            <a:off x="211015" y="943342"/>
            <a:ext cx="1250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2060"/>
                </a:solidFill>
              </a:rPr>
              <a:t>Примерно до середины 1990-х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8265F-7C7D-A64E-A703-E2A254F9940C}"/>
              </a:ext>
            </a:extLst>
          </p:cNvPr>
          <p:cNvSpPr txBox="1"/>
          <p:nvPr/>
        </p:nvSpPr>
        <p:spPr>
          <a:xfrm>
            <a:off x="6502400" y="2150021"/>
            <a:ext cx="621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</a:rPr>
              <a:t>Результат: Пакет бумажной документации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422784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2</a:t>
            </a:r>
            <a:r>
              <a:rPr dirty="0"/>
              <a:t>. </a:t>
            </a:r>
            <a:r>
              <a:rPr lang="ru-RU" dirty="0"/>
              <a:t>От бумажных чертежей к электронной бумаге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B223F4AC-BB56-8E46-8D35-18B65FADAB04}"/>
              </a:ext>
            </a:extLst>
          </p:cNvPr>
          <p:cNvSpPr/>
          <p:nvPr/>
        </p:nvSpPr>
        <p:spPr>
          <a:xfrm>
            <a:off x="408846" y="2655277"/>
            <a:ext cx="6093553" cy="626404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</a:t>
            </a:r>
            <a:r>
              <a:rPr lang="ru-RU" sz="2000" dirty="0">
                <a:solidFill>
                  <a:srgbClr val="002060"/>
                </a:solidFill>
              </a:rPr>
              <a:t>: ЕСКД, СПДС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</a:t>
            </a:r>
            <a:r>
              <a:rPr lang="ru-RU" sz="2000" dirty="0">
                <a:solidFill>
                  <a:srgbClr val="002060"/>
                </a:solidFill>
              </a:rPr>
              <a:t>: в голове инженера + САПР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Инженерные расчеты</a:t>
            </a:r>
            <a:r>
              <a:rPr lang="ru-RU" sz="2000" dirty="0">
                <a:solidFill>
                  <a:srgbClr val="002060"/>
                </a:solidFill>
              </a:rPr>
              <a:t>: расчетные комплексы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</a:t>
            </a:r>
            <a:r>
              <a:rPr lang="ru-RU" sz="2000" dirty="0">
                <a:solidFill>
                  <a:srgbClr val="002060"/>
                </a:solidFill>
              </a:rPr>
              <a:t>: в голове ГИП, ГАП + Визуализация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</a:t>
            </a:r>
            <a:r>
              <a:rPr lang="ru-RU" sz="2000" dirty="0">
                <a:solidFill>
                  <a:srgbClr val="002060"/>
                </a:solidFill>
              </a:rPr>
              <a:t>: месяцы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</a:t>
            </a:r>
            <a:r>
              <a:rPr lang="ru-RU" sz="2000" dirty="0">
                <a:solidFill>
                  <a:srgbClr val="002060"/>
                </a:solidFill>
              </a:rPr>
              <a:t>: переработка части проекта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</a:t>
            </a:r>
            <a:r>
              <a:rPr lang="ru-RU" sz="2000" dirty="0">
                <a:solidFill>
                  <a:srgbClr val="002060"/>
                </a:solidFill>
              </a:rPr>
              <a:t>: служба </a:t>
            </a:r>
            <a:r>
              <a:rPr lang="ru-RU" sz="2000" dirty="0" err="1">
                <a:solidFill>
                  <a:srgbClr val="002060"/>
                </a:solidFill>
              </a:rPr>
              <a:t>нормоконтроля</a:t>
            </a: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</a:t>
            </a:r>
            <a:r>
              <a:rPr lang="ru-RU" sz="2000" dirty="0">
                <a:solidFill>
                  <a:srgbClr val="002060"/>
                </a:solidFill>
              </a:rPr>
              <a:t>: персонально-коллективная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B6ECA-16CC-D140-A770-154A033AA471}"/>
              </a:ext>
            </a:extLst>
          </p:cNvPr>
          <p:cNvSpPr txBox="1"/>
          <p:nvPr/>
        </p:nvSpPr>
        <p:spPr>
          <a:xfrm>
            <a:off x="268169" y="1142769"/>
            <a:ext cx="1244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 b="1">
                <a:solidFill>
                  <a:srgbClr val="002060"/>
                </a:solidFill>
              </a:defRPr>
            </a:lvl1pPr>
          </a:lstStyle>
          <a:p>
            <a:pPr algn="l"/>
            <a:r>
              <a:rPr lang="ru-RU" dirty="0"/>
              <a:t>Примерно с середины 1990-х до 2010-х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5F6BEA-5787-E746-95B5-27A10D32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02" y="2044223"/>
            <a:ext cx="5832649" cy="4374487"/>
          </a:xfrm>
          <a:prstGeom prst="rect">
            <a:avLst/>
          </a:prstGeom>
        </p:spPr>
      </p:pic>
      <p:pic>
        <p:nvPicPr>
          <p:cNvPr id="9" name="Рисунок 8" descr="Изображение выглядит как стол, внутренний, рабочий стол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F587FC57-5601-C04E-B719-F3D7A9DB27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5"/>
          <a:stretch/>
        </p:blipFill>
        <p:spPr>
          <a:xfrm>
            <a:off x="6640401" y="5627138"/>
            <a:ext cx="5832649" cy="2290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38E2E-D0DB-FA48-865A-7DCBC0B77339}"/>
              </a:ext>
            </a:extLst>
          </p:cNvPr>
          <p:cNvSpPr txBox="1"/>
          <p:nvPr/>
        </p:nvSpPr>
        <p:spPr>
          <a:xfrm>
            <a:off x="268169" y="2036042"/>
            <a:ext cx="623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</a:rPr>
              <a:t>Результат: Пакет бумажной документации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9082895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3</a:t>
            </a:r>
            <a:r>
              <a:rPr dirty="0"/>
              <a:t>. </a:t>
            </a:r>
            <a:r>
              <a:rPr lang="ru-RU" dirty="0"/>
              <a:t>Введение в технологию: Жизненный цикл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0DCD25DF-B0B0-1F4B-91DF-D75799852E65}"/>
              </a:ext>
            </a:extLst>
          </p:cNvPr>
          <p:cNvSpPr/>
          <p:nvPr/>
        </p:nvSpPr>
        <p:spPr>
          <a:xfrm>
            <a:off x="6524973" y="2391508"/>
            <a:ext cx="6189480" cy="634656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</a:t>
            </a:r>
            <a:r>
              <a:rPr lang="ru-RU" sz="2000" dirty="0">
                <a:solidFill>
                  <a:srgbClr val="002060"/>
                </a:solidFill>
              </a:rPr>
              <a:t>: ЕСКД, СПДС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</a:t>
            </a:r>
            <a:r>
              <a:rPr lang="ru-RU" sz="2000" dirty="0">
                <a:solidFill>
                  <a:srgbClr val="002060"/>
                </a:solidFill>
              </a:rPr>
              <a:t>: объектно-ориентированный 3</a:t>
            </a:r>
            <a:r>
              <a:rPr lang="en-US" sz="2000" dirty="0">
                <a:solidFill>
                  <a:srgbClr val="002060"/>
                </a:solidFill>
              </a:rPr>
              <a:t>D </a:t>
            </a:r>
            <a:r>
              <a:rPr lang="ru-RU" sz="2000" dirty="0">
                <a:solidFill>
                  <a:srgbClr val="002060"/>
                </a:solidFill>
              </a:rPr>
              <a:t>САПР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Инженерные расчеты</a:t>
            </a:r>
            <a:r>
              <a:rPr lang="ru-RU" sz="2000" dirty="0">
                <a:solidFill>
                  <a:srgbClr val="002060"/>
                </a:solidFill>
              </a:rPr>
              <a:t>: расчетные комплексы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</a:t>
            </a:r>
            <a:r>
              <a:rPr lang="ru-RU" sz="2000" dirty="0">
                <a:solidFill>
                  <a:srgbClr val="002060"/>
                </a:solidFill>
              </a:rPr>
              <a:t>: параметрические связи и атрибуты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</a:t>
            </a:r>
            <a:r>
              <a:rPr lang="ru-RU" sz="2000" dirty="0">
                <a:solidFill>
                  <a:srgbClr val="002060"/>
                </a:solidFill>
              </a:rPr>
              <a:t>: недели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</a:t>
            </a:r>
            <a:r>
              <a:rPr lang="ru-RU" sz="2000" dirty="0">
                <a:solidFill>
                  <a:srgbClr val="002060"/>
                </a:solidFill>
              </a:rPr>
              <a:t>: переработка отдельных элементов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</a:t>
            </a:r>
            <a:r>
              <a:rPr lang="ru-RU" sz="2000" dirty="0">
                <a:solidFill>
                  <a:srgbClr val="002060"/>
                </a:solidFill>
              </a:rPr>
              <a:t>: системы проверки ошибок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</a:t>
            </a:r>
            <a:r>
              <a:rPr lang="ru-RU" sz="2000" dirty="0">
                <a:solidFill>
                  <a:srgbClr val="002060"/>
                </a:solidFill>
              </a:rPr>
              <a:t>: персонально-коллективная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FA81F-AB0E-A24F-9F3F-7D4FBBB8125E}"/>
              </a:ext>
            </a:extLst>
          </p:cNvPr>
          <p:cNvSpPr txBox="1"/>
          <p:nvPr/>
        </p:nvSpPr>
        <p:spPr>
          <a:xfrm>
            <a:off x="260797" y="1015524"/>
            <a:ext cx="1245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Примерно с </a:t>
            </a:r>
            <a:r>
              <a:rPr lang="ru-RU"/>
              <a:t>середины </a:t>
            </a:r>
            <a:r>
              <a:rPr lang="en-US" dirty="0"/>
              <a:t>200</a:t>
            </a:r>
            <a:r>
              <a:rPr lang="ru-RU" dirty="0"/>
              <a:t>0-х до 2010-х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60B5C-D61C-1741-AFDA-69A029995137}"/>
              </a:ext>
            </a:extLst>
          </p:cNvPr>
          <p:cNvSpPr txBox="1"/>
          <p:nvPr/>
        </p:nvSpPr>
        <p:spPr>
          <a:xfrm>
            <a:off x="6487625" y="1795848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</a:rPr>
              <a:t>Результат: Параметрическая модель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BF90C2D-91BE-4848-A1F0-8FDCAAD7F59D}"/>
              </a:ext>
            </a:extLst>
          </p:cNvPr>
          <p:cNvGrpSpPr/>
          <p:nvPr/>
        </p:nvGrpSpPr>
        <p:grpSpPr>
          <a:xfrm>
            <a:off x="260797" y="2050197"/>
            <a:ext cx="6097587" cy="5861823"/>
            <a:chOff x="6097587" y="996971"/>
            <a:chExt cx="6097587" cy="5861823"/>
          </a:xfrm>
        </p:grpSpPr>
        <p:pic>
          <p:nvPicPr>
            <p:cNvPr id="11" name="Рисунок 10" descr="Изображение выглядит как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620511BB-5F6D-2E46-80E8-AB371E3C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587" y="3645818"/>
              <a:ext cx="6096000" cy="3212976"/>
            </a:xfrm>
            <a:prstGeom prst="rect">
              <a:avLst/>
            </a:prstGeom>
          </p:spPr>
        </p:pic>
        <p:pic>
          <p:nvPicPr>
            <p:cNvPr id="12" name="Рисунок 11" descr="Изображение выглядит как снимок экрана, внутренний, карта, небо&#10;&#10;Автоматически созданное описание">
              <a:extLst>
                <a:ext uri="{FF2B5EF4-FFF2-40B4-BE49-F238E27FC236}">
                  <a16:creationId xmlns:a16="http://schemas.microsoft.com/office/drawing/2014/main" id="{3144D7DB-3F41-8246-BD5F-10C37C432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587" y="996971"/>
              <a:ext cx="6097587" cy="3008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4242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4</a:t>
            </a:r>
            <a:r>
              <a:rPr dirty="0"/>
              <a:t>. </a:t>
            </a:r>
            <a:r>
              <a:rPr lang="ru-RU" dirty="0"/>
              <a:t>Ключевые проблемы обработки данных ИСП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58FA7-6999-BA4E-B6F5-26DEF67A69A6}"/>
              </a:ext>
            </a:extLst>
          </p:cNvPr>
          <p:cNvSpPr txBox="1"/>
          <p:nvPr/>
        </p:nvSpPr>
        <p:spPr>
          <a:xfrm>
            <a:off x="263769" y="1241624"/>
            <a:ext cx="1245068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Отсутствие единого формата наименования файлов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Отсутствие единого формата наименования слоев, моделей, объектов и т.д.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Поддержка </a:t>
            </a:r>
            <a:r>
              <a:rPr lang="ru-RU" sz="2400" dirty="0" err="1">
                <a:solidFill>
                  <a:srgbClr val="002060"/>
                </a:solidFill>
              </a:rPr>
              <a:t>многоязычности</a:t>
            </a:r>
            <a:r>
              <a:rPr lang="ru-RU" sz="2400" dirty="0">
                <a:solidFill>
                  <a:srgbClr val="002060"/>
                </a:solidFill>
              </a:rPr>
              <a:t> в международных проектах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Отсутствие единых подходов к формированию цифровых чертежей (2</a:t>
            </a:r>
            <a:r>
              <a:rPr lang="en-US" sz="2400" dirty="0">
                <a:solidFill>
                  <a:srgbClr val="002060"/>
                </a:solidFill>
              </a:rPr>
              <a:t>D </a:t>
            </a:r>
            <a:r>
              <a:rPr lang="ru-RU" sz="2400" dirty="0">
                <a:solidFill>
                  <a:srgbClr val="002060"/>
                </a:solidFill>
              </a:rPr>
              <a:t>моделей)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Отсутствие единых подходов к созданию и использованию информационных моделей элементов объекта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Отсутствие единого подхода к использованию библиотек элементов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Сложности восстановления библиотечных элементов из </a:t>
            </a:r>
            <a:r>
              <a:rPr lang="ru-RU" sz="2400" dirty="0" err="1">
                <a:solidFill>
                  <a:srgbClr val="002060"/>
                </a:solidFill>
              </a:rPr>
              <a:t>общеобменного</a:t>
            </a:r>
            <a:r>
              <a:rPr lang="ru-RU" sz="2400" dirty="0">
                <a:solidFill>
                  <a:srgbClr val="002060"/>
                </a:solidFill>
              </a:rPr>
              <a:t> формата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Сложно автоматически структурировать информацию при получении данных от проектировщика, монтажной организации, разработчика генерального плана и эксплуатирующей организации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ru-RU" sz="2400" dirty="0">
              <a:solidFill>
                <a:srgbClr val="002060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2060"/>
                </a:solidFill>
              </a:rPr>
              <a:t>Проблемы при синхронизации данных с различными информационными системами </a:t>
            </a:r>
          </a:p>
        </p:txBody>
      </p:sp>
    </p:spTree>
    <p:extLst>
      <p:ext uri="{BB962C8B-B14F-4D97-AF65-F5344CB8AC3E}">
        <p14:creationId xmlns:p14="http://schemas.microsoft.com/office/powerpoint/2010/main" val="9050037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5</a:t>
            </a:r>
            <a:r>
              <a:rPr dirty="0"/>
              <a:t>. </a:t>
            </a:r>
            <a:r>
              <a:rPr lang="ru-RU" dirty="0"/>
              <a:t>Как организован информационный обмена сейчас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ECC16AF3-7C23-6A42-8693-1D4261B4FE70}"/>
              </a:ext>
            </a:extLst>
          </p:cNvPr>
          <p:cNvSpPr>
            <a:spLocks noEditPoints="1"/>
          </p:cNvSpPr>
          <p:nvPr/>
        </p:nvSpPr>
        <p:spPr bwMode="auto">
          <a:xfrm>
            <a:off x="1757671" y="3222226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2E0A4-614B-6841-AD53-28AE727478A8}"/>
              </a:ext>
            </a:extLst>
          </p:cNvPr>
          <p:cNvSpPr txBox="1"/>
          <p:nvPr/>
        </p:nvSpPr>
        <p:spPr>
          <a:xfrm>
            <a:off x="4917126" y="3907792"/>
            <a:ext cx="138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Монтажная организация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189FFB9-09D9-BF41-B08B-C51C57832C68}"/>
              </a:ext>
            </a:extLst>
          </p:cNvPr>
          <p:cNvSpPr>
            <a:spLocks noEditPoints="1"/>
          </p:cNvSpPr>
          <p:nvPr/>
        </p:nvSpPr>
        <p:spPr bwMode="auto">
          <a:xfrm>
            <a:off x="3541750" y="3222226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8EE57-FD6D-3B46-A43B-89017ED07561}"/>
              </a:ext>
            </a:extLst>
          </p:cNvPr>
          <p:cNvSpPr txBox="1"/>
          <p:nvPr/>
        </p:nvSpPr>
        <p:spPr>
          <a:xfrm>
            <a:off x="2934907" y="4003106"/>
            <a:ext cx="17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Проектировщик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AC970AA-8C6C-D644-82AD-2992262F9D46}"/>
              </a:ext>
            </a:extLst>
          </p:cNvPr>
          <p:cNvSpPr>
            <a:spLocks noEditPoints="1"/>
          </p:cNvSpPr>
          <p:nvPr/>
        </p:nvSpPr>
        <p:spPr bwMode="auto">
          <a:xfrm>
            <a:off x="5325829" y="3205591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26DC8-1EFA-624F-8256-0FC4443BC6C3}"/>
              </a:ext>
            </a:extLst>
          </p:cNvPr>
          <p:cNvSpPr txBox="1"/>
          <p:nvPr/>
        </p:nvSpPr>
        <p:spPr>
          <a:xfrm>
            <a:off x="1328585" y="4003106"/>
            <a:ext cx="13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Собственник</a:t>
            </a:r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6B33FA32-97DA-2241-B489-8BC3CEA9BC93}"/>
              </a:ext>
            </a:extLst>
          </p:cNvPr>
          <p:cNvSpPr/>
          <p:nvPr/>
        </p:nvSpPr>
        <p:spPr>
          <a:xfrm>
            <a:off x="2510816" y="3237079"/>
            <a:ext cx="849926" cy="57446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ТЗ</a:t>
            </a:r>
          </a:p>
        </p:txBody>
      </p:sp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80D0F3A-CB82-0041-BC3C-1790F0D1097A}"/>
              </a:ext>
            </a:extLst>
          </p:cNvPr>
          <p:cNvSpPr/>
          <p:nvPr/>
        </p:nvSpPr>
        <p:spPr>
          <a:xfrm>
            <a:off x="4351553" y="3237078"/>
            <a:ext cx="849926" cy="57446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B2AAB-0B2D-C345-8645-944495794404}"/>
              </a:ext>
            </a:extLst>
          </p:cNvPr>
          <p:cNvSpPr txBox="1"/>
          <p:nvPr/>
        </p:nvSpPr>
        <p:spPr>
          <a:xfrm>
            <a:off x="8058557" y="3977717"/>
            <a:ext cx="194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Эксплуатирующая организация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BDB34326-A057-DC46-9193-B84CD7A2E29A}"/>
              </a:ext>
            </a:extLst>
          </p:cNvPr>
          <p:cNvSpPr>
            <a:spLocks noEditPoints="1"/>
          </p:cNvSpPr>
          <p:nvPr/>
        </p:nvSpPr>
        <p:spPr bwMode="auto">
          <a:xfrm>
            <a:off x="8709870" y="3270723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8F0A0658-CBCE-DE44-B23E-4ED10F042A57}"/>
              </a:ext>
            </a:extLst>
          </p:cNvPr>
          <p:cNvSpPr/>
          <p:nvPr/>
        </p:nvSpPr>
        <p:spPr>
          <a:xfrm>
            <a:off x="7734516" y="3253711"/>
            <a:ext cx="849926" cy="57446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012A9-E690-F04D-9726-8AF162696583}"/>
              </a:ext>
            </a:extLst>
          </p:cNvPr>
          <p:cNvSpPr txBox="1"/>
          <p:nvPr/>
        </p:nvSpPr>
        <p:spPr>
          <a:xfrm>
            <a:off x="6674045" y="3931551"/>
            <a:ext cx="13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Собственник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4B621BA-F8D6-3B4F-AEE8-B238A140E225}"/>
              </a:ext>
            </a:extLst>
          </p:cNvPr>
          <p:cNvSpPr>
            <a:spLocks noEditPoints="1"/>
          </p:cNvSpPr>
          <p:nvPr/>
        </p:nvSpPr>
        <p:spPr bwMode="auto">
          <a:xfrm>
            <a:off x="7082748" y="3229350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Стрелка вправо 18">
            <a:extLst>
              <a:ext uri="{FF2B5EF4-FFF2-40B4-BE49-F238E27FC236}">
                <a16:creationId xmlns:a16="http://schemas.microsoft.com/office/drawing/2014/main" id="{5E9CA744-93D0-7143-A409-5B1F94B46B1D}"/>
              </a:ext>
            </a:extLst>
          </p:cNvPr>
          <p:cNvSpPr/>
          <p:nvPr/>
        </p:nvSpPr>
        <p:spPr>
          <a:xfrm>
            <a:off x="6081782" y="3268563"/>
            <a:ext cx="849926" cy="57446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5FAE7-0CF8-CE41-9882-4477BAAED893}"/>
              </a:ext>
            </a:extLst>
          </p:cNvPr>
          <p:cNvSpPr txBox="1"/>
          <p:nvPr/>
        </p:nvSpPr>
        <p:spPr>
          <a:xfrm>
            <a:off x="10017320" y="3977717"/>
            <a:ext cx="138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Монтажная организация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2ADE9F6-ED25-F24A-AC82-5B12E4D571E3}"/>
              </a:ext>
            </a:extLst>
          </p:cNvPr>
          <p:cNvSpPr>
            <a:spLocks noEditPoints="1"/>
          </p:cNvSpPr>
          <p:nvPr/>
        </p:nvSpPr>
        <p:spPr bwMode="auto">
          <a:xfrm>
            <a:off x="10426023" y="3275516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Стрелка вправо 21">
            <a:extLst>
              <a:ext uri="{FF2B5EF4-FFF2-40B4-BE49-F238E27FC236}">
                <a16:creationId xmlns:a16="http://schemas.microsoft.com/office/drawing/2014/main" id="{62F21B7C-CF7B-8A4A-AE6D-69DEFF7B1F85}"/>
              </a:ext>
            </a:extLst>
          </p:cNvPr>
          <p:cNvSpPr/>
          <p:nvPr/>
        </p:nvSpPr>
        <p:spPr>
          <a:xfrm>
            <a:off x="9451747" y="3307003"/>
            <a:ext cx="849926" cy="57446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РД</a:t>
            </a:r>
          </a:p>
        </p:txBody>
      </p:sp>
      <p:sp>
        <p:nvSpPr>
          <p:cNvPr id="23" name="Управляющая кнопка: документ 2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DCD5FF8-6C09-1B4B-AB77-1DAECC1656E1}"/>
              </a:ext>
            </a:extLst>
          </p:cNvPr>
          <p:cNvSpPr/>
          <p:nvPr/>
        </p:nvSpPr>
        <p:spPr>
          <a:xfrm>
            <a:off x="2704651" y="3045515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Управляющая кнопка: документ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6E37C6-B538-9849-B057-4ACA3AA46960}"/>
              </a:ext>
            </a:extLst>
          </p:cNvPr>
          <p:cNvSpPr/>
          <p:nvPr/>
        </p:nvSpPr>
        <p:spPr>
          <a:xfrm>
            <a:off x="4543810" y="3045513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Управляющая кнопка: документ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1C1E53-6822-D043-9E29-13C766D47790}"/>
              </a:ext>
            </a:extLst>
          </p:cNvPr>
          <p:cNvSpPr/>
          <p:nvPr/>
        </p:nvSpPr>
        <p:spPr>
          <a:xfrm>
            <a:off x="6297491" y="3045512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Управляющая кнопка: документ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80A3C9F-C2BE-4046-B1F8-8680F35ED05E}"/>
              </a:ext>
            </a:extLst>
          </p:cNvPr>
          <p:cNvSpPr/>
          <p:nvPr/>
        </p:nvSpPr>
        <p:spPr>
          <a:xfrm>
            <a:off x="7876185" y="3045511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Управляющая кнопка: документ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3BBADD7-CD6A-5642-8E53-3E1D2A20A26F}"/>
              </a:ext>
            </a:extLst>
          </p:cNvPr>
          <p:cNvSpPr/>
          <p:nvPr/>
        </p:nvSpPr>
        <p:spPr>
          <a:xfrm>
            <a:off x="9651546" y="3102688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Стрелка вправо 27">
            <a:extLst>
              <a:ext uri="{FF2B5EF4-FFF2-40B4-BE49-F238E27FC236}">
                <a16:creationId xmlns:a16="http://schemas.microsoft.com/office/drawing/2014/main" id="{0C339E00-2869-9F46-88E5-AAE9C37EAB3C}"/>
              </a:ext>
            </a:extLst>
          </p:cNvPr>
          <p:cNvSpPr/>
          <p:nvPr/>
        </p:nvSpPr>
        <p:spPr>
          <a:xfrm rot="5400000">
            <a:off x="6943779" y="4517082"/>
            <a:ext cx="849926" cy="57446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ИД</a:t>
            </a:r>
          </a:p>
        </p:txBody>
      </p:sp>
      <p:sp>
        <p:nvSpPr>
          <p:cNvPr id="29" name="Управляющая кнопка: документ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7A27C6B-D329-8E43-8659-2BA2F8C8D77E}"/>
              </a:ext>
            </a:extLst>
          </p:cNvPr>
          <p:cNvSpPr/>
          <p:nvPr/>
        </p:nvSpPr>
        <p:spPr>
          <a:xfrm>
            <a:off x="7562682" y="4502268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32A6906-9890-DD4F-B516-4F4DE0ECA1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3" y="5262581"/>
            <a:ext cx="1008110" cy="10081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D464ED-E24E-3E4F-9520-89A74835AD9A}"/>
              </a:ext>
            </a:extLst>
          </p:cNvPr>
          <p:cNvSpPr txBox="1"/>
          <p:nvPr/>
        </p:nvSpPr>
        <p:spPr>
          <a:xfrm>
            <a:off x="6740717" y="6258186"/>
            <a:ext cx="132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Бумажный Архив</a:t>
            </a:r>
          </a:p>
        </p:txBody>
      </p:sp>
      <p:cxnSp>
        <p:nvCxnSpPr>
          <p:cNvPr id="32" name="Соединительная линия уступом 31">
            <a:extLst>
              <a:ext uri="{FF2B5EF4-FFF2-40B4-BE49-F238E27FC236}">
                <a16:creationId xmlns:a16="http://schemas.microsoft.com/office/drawing/2014/main" id="{423E888F-E0F1-CD40-9855-76BDBA321E3C}"/>
              </a:ext>
            </a:extLst>
          </p:cNvPr>
          <p:cNvCxnSpPr/>
          <p:nvPr/>
        </p:nvCxnSpPr>
        <p:spPr>
          <a:xfrm rot="10800000">
            <a:off x="7345919" y="2804387"/>
            <a:ext cx="1639453" cy="466023"/>
          </a:xfrm>
          <a:prstGeom prst="bentConnector3">
            <a:avLst>
              <a:gd name="adj1" fmla="val 423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5C1883D-C8DD-194A-BC2D-230DE76F915E}"/>
              </a:ext>
            </a:extLst>
          </p:cNvPr>
          <p:cNvCxnSpPr>
            <a:endCxn id="18" idx="35"/>
          </p:cNvCxnSpPr>
          <p:nvPr/>
        </p:nvCxnSpPr>
        <p:spPr>
          <a:xfrm>
            <a:off x="7345918" y="2804387"/>
            <a:ext cx="0" cy="42496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D52ED5-2F9E-EB45-B9B9-B783EF21A0D0}"/>
              </a:ext>
            </a:extLst>
          </p:cNvPr>
          <p:cNvSpPr txBox="1"/>
          <p:nvPr/>
        </p:nvSpPr>
        <p:spPr>
          <a:xfrm>
            <a:off x="6583953" y="2150870"/>
            <a:ext cx="315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Бумажный отчёт о выполнении эксплуатационных регламентов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8E6412-DAF5-3143-958E-8C34FD98BC66}"/>
              </a:ext>
            </a:extLst>
          </p:cNvPr>
          <p:cNvSpPr txBox="1"/>
          <p:nvPr/>
        </p:nvSpPr>
        <p:spPr>
          <a:xfrm>
            <a:off x="390492" y="6538815"/>
            <a:ext cx="6111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Данные </a:t>
            </a:r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не интегрированы</a:t>
            </a:r>
          </a:p>
          <a:p>
            <a:pPr algn="l" defTabSz="914400" hangingPunct="1"/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Не обеспечена целостность </a:t>
            </a:r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документов</a:t>
            </a:r>
          </a:p>
          <a:p>
            <a:pPr algn="l" defTabSz="914400" hangingPunct="1"/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Нет</a:t>
            </a:r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 возможность проводить </a:t>
            </a:r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сценарный анализ</a:t>
            </a:r>
          </a:p>
          <a:p>
            <a:pPr algn="l" defTabSz="914400" hangingPunct="1"/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Нет</a:t>
            </a:r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 возможность проводить </a:t>
            </a:r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имитационное моделирование</a:t>
            </a:r>
          </a:p>
          <a:p>
            <a:pPr algn="l"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Возможно</a:t>
            </a:r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 накопление ошибок </a:t>
            </a:r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на всех этапах работы с ИД</a:t>
            </a:r>
          </a:p>
          <a:p>
            <a:pPr algn="l"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Возможна</a:t>
            </a:r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 недостоверность информации</a:t>
            </a:r>
          </a:p>
        </p:txBody>
      </p:sp>
      <p:cxnSp>
        <p:nvCxnSpPr>
          <p:cNvPr id="36" name="Соединительная линия уступом 35">
            <a:extLst>
              <a:ext uri="{FF2B5EF4-FFF2-40B4-BE49-F238E27FC236}">
                <a16:creationId xmlns:a16="http://schemas.microsoft.com/office/drawing/2014/main" id="{1AF9E559-D1F6-844A-95E8-4DCBFB29A896}"/>
              </a:ext>
            </a:extLst>
          </p:cNvPr>
          <p:cNvCxnSpPr>
            <a:stCxn id="20" idx="2"/>
          </p:cNvCxnSpPr>
          <p:nvPr/>
        </p:nvCxnSpPr>
        <p:spPr>
          <a:xfrm rot="5400000">
            <a:off x="9642412" y="4016226"/>
            <a:ext cx="459343" cy="1674986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ACDC326-F411-9940-B868-72F8DC5796F5}"/>
              </a:ext>
            </a:extLst>
          </p:cNvPr>
          <p:cNvCxnSpPr>
            <a:endCxn id="14" idx="2"/>
          </p:cNvCxnSpPr>
          <p:nvPr/>
        </p:nvCxnSpPr>
        <p:spPr>
          <a:xfrm flipH="1" flipV="1">
            <a:off x="9029132" y="4624048"/>
            <a:ext cx="5458" cy="45934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11EC3F-F6E3-C345-AF03-41EE944D6624}"/>
              </a:ext>
            </a:extLst>
          </p:cNvPr>
          <p:cNvSpPr txBox="1"/>
          <p:nvPr/>
        </p:nvSpPr>
        <p:spPr>
          <a:xfrm>
            <a:off x="8991124" y="5155257"/>
            <a:ext cx="2869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Исполнительная документация по ремонтам и реконструкции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2265339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1</a:t>
            </a:r>
            <a:r>
              <a:rPr dirty="0"/>
              <a:t>. </a:t>
            </a:r>
            <a:r>
              <a:rPr lang="ru-RU" dirty="0"/>
              <a:t>Введение в технологию: определение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B5A0FE-650B-0147-B0CC-204F8782E16C}"/>
              </a:ext>
            </a:extLst>
          </p:cNvPr>
          <p:cNvSpPr/>
          <p:nvPr/>
        </p:nvSpPr>
        <p:spPr>
          <a:xfrm>
            <a:off x="205740" y="6697673"/>
            <a:ext cx="12646964" cy="13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Цифровым двойником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городской системы интегрированная с этой социокиберфизической системой посредством сетей связи и систем сбора и обработки информации, основанная на адекватных алгоритмических моделях.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3A5013-AD69-6F4A-8C63-5B98F6BFD298}"/>
              </a:ext>
            </a:extLst>
          </p:cNvPr>
          <p:cNvSpPr/>
          <p:nvPr/>
        </p:nvSpPr>
        <p:spPr>
          <a:xfrm>
            <a:off x="205740" y="5421500"/>
            <a:ext cx="12646964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Цифровой тенью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системы обеспечивающая сбор и обработку больших данных посредством сетей связи и систем сбора и обработки информации.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6F39C0-2F30-C84E-9F88-A259F0EE4E56}"/>
              </a:ext>
            </a:extLst>
          </p:cNvPr>
          <p:cNvSpPr/>
          <p:nvPr/>
        </p:nvSpPr>
        <p:spPr>
          <a:xfrm>
            <a:off x="152096" y="1007747"/>
            <a:ext cx="12646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Информационная модель антропогенного объекта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комплексное стандартизированное цифровое представление свойств, параметров, связей антропогенного объекта в виде информационных наборов и сбалансированной многоуровневой матрицы требований, целевых показателей и ресурсных ограничений о материальных и не материальных элементах антропогенного объекта. Одновременно с этим содержащее множество взаимоувязанных верифицированных и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валидированных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мультидисциплинарных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математических и компьютерных моделей: объекта (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нульмерных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, одномерных, двумерных, трехмерных), процессов, хранения, управления и обмена данными, правила трансформации данных и моделей.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370213-7046-4C4E-ABBC-EABD0E028194}"/>
              </a:ext>
            </a:extLst>
          </p:cNvPr>
          <p:cNvSpPr/>
          <p:nvPr/>
        </p:nvSpPr>
        <p:spPr>
          <a:xfrm>
            <a:off x="205740" y="4508236"/>
            <a:ext cx="12646964" cy="45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7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НТД: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Дополненной определение 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ГОСТ Р 57269 – 2016 «Интегрированный подход к управлению информацией жизненного цикла антропогенных объектов и сред. Термины и определения» </a:t>
            </a:r>
          </a:p>
        </p:txBody>
      </p:sp>
    </p:spTree>
    <p:extLst>
      <p:ext uri="{BB962C8B-B14F-4D97-AF65-F5344CB8AC3E}">
        <p14:creationId xmlns:p14="http://schemas.microsoft.com/office/powerpoint/2010/main" val="23061984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6</a:t>
            </a:r>
            <a:r>
              <a:rPr dirty="0"/>
              <a:t>. </a:t>
            </a:r>
            <a:r>
              <a:rPr lang="ru-RU" dirty="0"/>
              <a:t>Введение в технологию: Жизненный цикл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89FD2B7-6358-534F-A2DA-C57574D820B7}"/>
              </a:ext>
            </a:extLst>
          </p:cNvPr>
          <p:cNvSpPr/>
          <p:nvPr/>
        </p:nvSpPr>
        <p:spPr>
          <a:xfrm>
            <a:off x="290347" y="2760785"/>
            <a:ext cx="6097486" cy="599584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</a:t>
            </a:r>
            <a:r>
              <a:rPr lang="ru-RU" sz="2000" dirty="0">
                <a:solidFill>
                  <a:srgbClr val="002060"/>
                </a:solidFill>
              </a:rPr>
              <a:t>: ТИМ-Стандарт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</a:t>
            </a:r>
            <a:r>
              <a:rPr lang="ru-RU" sz="2000" dirty="0">
                <a:solidFill>
                  <a:srgbClr val="002060"/>
                </a:solidFill>
              </a:rPr>
              <a:t>: ТИМ-Системы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</a:t>
            </a:r>
            <a:r>
              <a:rPr lang="ru-RU" sz="2000" dirty="0">
                <a:solidFill>
                  <a:srgbClr val="002060"/>
                </a:solidFill>
              </a:rPr>
              <a:t>: параметрические и логические связи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</a:t>
            </a:r>
            <a:r>
              <a:rPr lang="ru-RU" sz="2000" dirty="0">
                <a:solidFill>
                  <a:srgbClr val="002060"/>
                </a:solidFill>
              </a:rPr>
              <a:t>: дни и недели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</a:t>
            </a:r>
            <a:r>
              <a:rPr lang="ru-RU" sz="2000" dirty="0">
                <a:solidFill>
                  <a:srgbClr val="002060"/>
                </a:solidFill>
              </a:rPr>
              <a:t>: незначительная потеря времени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</a:t>
            </a:r>
            <a:r>
              <a:rPr lang="ru-RU" sz="2000" dirty="0">
                <a:solidFill>
                  <a:srgbClr val="002060"/>
                </a:solidFill>
              </a:rPr>
              <a:t>: системы проверки ошибок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</a:t>
            </a:r>
            <a:r>
              <a:rPr lang="ru-RU" sz="2000" dirty="0">
                <a:solidFill>
                  <a:srgbClr val="002060"/>
                </a:solidFill>
              </a:rPr>
              <a:t>: коллективная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3066D-77EA-3F44-BD2D-70F1BB1F18F1}"/>
              </a:ext>
            </a:extLst>
          </p:cNvPr>
          <p:cNvSpPr txBox="1"/>
          <p:nvPr/>
        </p:nvSpPr>
        <p:spPr>
          <a:xfrm>
            <a:off x="290346" y="1125200"/>
            <a:ext cx="12424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Примерно с середины 2010-х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3524A-7B81-3D45-B6C8-B6D53920C80F}"/>
              </a:ext>
            </a:extLst>
          </p:cNvPr>
          <p:cNvSpPr txBox="1"/>
          <p:nvPr/>
        </p:nvSpPr>
        <p:spPr>
          <a:xfrm>
            <a:off x="290346" y="1986938"/>
            <a:ext cx="621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Результат: Интегрированная модель</a:t>
            </a: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170D0B-26FB-2F40-84C0-FE26B273E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67" y="2070215"/>
            <a:ext cx="6097486" cy="325834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D458171-5A1D-9245-B4CC-DD2025F8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03" y="4633658"/>
            <a:ext cx="5991149" cy="3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70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7</a:t>
            </a:r>
            <a:r>
              <a:rPr dirty="0"/>
              <a:t>. </a:t>
            </a:r>
            <a:r>
              <a:rPr lang="ru-RU" dirty="0"/>
              <a:t>Информационный обмен с использованием ТИМ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81DCEAE6-B7B6-5744-9B2C-61963150AA18}"/>
              </a:ext>
            </a:extLst>
          </p:cNvPr>
          <p:cNvSpPr>
            <a:spLocks noEditPoints="1"/>
          </p:cNvSpPr>
          <p:nvPr/>
        </p:nvSpPr>
        <p:spPr bwMode="auto">
          <a:xfrm>
            <a:off x="2167599" y="3243496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05BFF-BAA6-2343-BBD3-D5AB8CF768AF}"/>
              </a:ext>
            </a:extLst>
          </p:cNvPr>
          <p:cNvSpPr txBox="1"/>
          <p:nvPr/>
        </p:nvSpPr>
        <p:spPr>
          <a:xfrm>
            <a:off x="4879432" y="5754325"/>
            <a:ext cx="138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Монтажная организация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95E8D06-049B-0346-94E4-AE1087565957}"/>
              </a:ext>
            </a:extLst>
          </p:cNvPr>
          <p:cNvSpPr>
            <a:spLocks noEditPoints="1"/>
          </p:cNvSpPr>
          <p:nvPr/>
        </p:nvSpPr>
        <p:spPr bwMode="auto">
          <a:xfrm>
            <a:off x="3669921" y="5089138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A4C4A-9B97-BD47-BDBA-53CBCC49FD60}"/>
              </a:ext>
            </a:extLst>
          </p:cNvPr>
          <p:cNvSpPr txBox="1"/>
          <p:nvPr/>
        </p:nvSpPr>
        <p:spPr>
          <a:xfrm>
            <a:off x="3073187" y="5768167"/>
            <a:ext cx="17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Проектировщик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AEB3D0ED-47FA-1E48-8CDC-E6D1D434D6AC}"/>
              </a:ext>
            </a:extLst>
          </p:cNvPr>
          <p:cNvSpPr>
            <a:spLocks noEditPoints="1"/>
          </p:cNvSpPr>
          <p:nvPr/>
        </p:nvSpPr>
        <p:spPr bwMode="auto">
          <a:xfrm>
            <a:off x="5308518" y="5054906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2FB43-2819-A84B-A15F-C77DE06C8EDD}"/>
              </a:ext>
            </a:extLst>
          </p:cNvPr>
          <p:cNvSpPr txBox="1"/>
          <p:nvPr/>
        </p:nvSpPr>
        <p:spPr>
          <a:xfrm>
            <a:off x="1759051" y="5790658"/>
            <a:ext cx="13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Собственник</a:t>
            </a:r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F43F6F23-5A1C-FD46-AB60-872EAD528CDE}"/>
              </a:ext>
            </a:extLst>
          </p:cNvPr>
          <p:cNvSpPr/>
          <p:nvPr/>
        </p:nvSpPr>
        <p:spPr>
          <a:xfrm>
            <a:off x="2866463" y="5171511"/>
            <a:ext cx="686505" cy="452717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AA50F-E04F-DC46-9F71-710C9E41B1A3}"/>
              </a:ext>
            </a:extLst>
          </p:cNvPr>
          <p:cNvSpPr txBox="1"/>
          <p:nvPr/>
        </p:nvSpPr>
        <p:spPr>
          <a:xfrm>
            <a:off x="6239710" y="5784788"/>
            <a:ext cx="194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Эксплуатирующая организация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4FD81B9-5903-BA4B-A829-1B5723B8DC23}"/>
              </a:ext>
            </a:extLst>
          </p:cNvPr>
          <p:cNvSpPr>
            <a:spLocks noEditPoints="1"/>
          </p:cNvSpPr>
          <p:nvPr/>
        </p:nvSpPr>
        <p:spPr bwMode="auto">
          <a:xfrm>
            <a:off x="6947115" y="5053629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2B32BA27-0C35-4B4C-8C80-0ADAD99D52C1}"/>
              </a:ext>
            </a:extLst>
          </p:cNvPr>
          <p:cNvSpPr/>
          <p:nvPr/>
        </p:nvSpPr>
        <p:spPr>
          <a:xfrm rot="16200000">
            <a:off x="5116201" y="4303937"/>
            <a:ext cx="896569" cy="430341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9B9FF6-2A1C-A442-942C-E0E2678816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454" y="2962867"/>
            <a:ext cx="1008110" cy="1008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CB7F0C-DC79-1543-A090-5FA88C373B2B}"/>
              </a:ext>
            </a:extLst>
          </p:cNvPr>
          <p:cNvSpPr txBox="1"/>
          <p:nvPr/>
        </p:nvSpPr>
        <p:spPr>
          <a:xfrm>
            <a:off x="10430587" y="3960865"/>
            <a:ext cx="132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Бумажный Архив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ABDE45-E818-2243-8DE2-0AC5DEAF840E}"/>
              </a:ext>
            </a:extLst>
          </p:cNvPr>
          <p:cNvSpPr txBox="1"/>
          <p:nvPr/>
        </p:nvSpPr>
        <p:spPr>
          <a:xfrm>
            <a:off x="950302" y="6965117"/>
            <a:ext cx="610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Сформирована </a:t>
            </a:r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единая</a:t>
            </a:r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 информационная модель</a:t>
            </a:r>
            <a:endParaRPr lang="ru-RU" sz="1800" b="1" kern="1200" cap="small" dirty="0">
              <a:solidFill>
                <a:srgbClr val="FF0000"/>
              </a:solidFill>
              <a:latin typeface="Calibri" panose="020F0502020204030204"/>
            </a:endParaRPr>
          </a:p>
          <a:p>
            <a:pPr algn="l" defTabSz="914400" hangingPunct="1"/>
            <a:r>
              <a:rPr lang="ru-RU" sz="1800" b="1" kern="1200" cap="small" dirty="0">
                <a:solidFill>
                  <a:srgbClr val="FF0000"/>
                </a:solidFill>
                <a:latin typeface="Calibri" panose="020F0502020204030204"/>
              </a:rPr>
              <a:t>Целостность </a:t>
            </a:r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информации</a:t>
            </a:r>
          </a:p>
        </p:txBody>
      </p:sp>
      <p:pic>
        <p:nvPicPr>
          <p:cNvPr id="19" name="Picture 3" descr="T:\common\All\Marketing\Иконки\Иконки поодиночке РС\Облачный сервер_101.emf">
            <a:extLst>
              <a:ext uri="{FF2B5EF4-FFF2-40B4-BE49-F238E27FC236}">
                <a16:creationId xmlns:a16="http://schemas.microsoft.com/office/drawing/2014/main" id="{9326121B-F181-324F-A021-59EC155E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4472C4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4932362" y="2947346"/>
            <a:ext cx="1228133" cy="1125313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4FF9DB-8066-9546-8C3B-877AFBAF75BB}"/>
              </a:ext>
            </a:extLst>
          </p:cNvPr>
          <p:cNvSpPr txBox="1"/>
          <p:nvPr/>
        </p:nvSpPr>
        <p:spPr>
          <a:xfrm>
            <a:off x="4241425" y="2119728"/>
            <a:ext cx="272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Система управления моделями и инженерными данными</a:t>
            </a:r>
          </a:p>
        </p:txBody>
      </p:sp>
      <p:sp>
        <p:nvSpPr>
          <p:cNvPr id="21" name="Стрелка вправо 20">
            <a:extLst>
              <a:ext uri="{FF2B5EF4-FFF2-40B4-BE49-F238E27FC236}">
                <a16:creationId xmlns:a16="http://schemas.microsoft.com/office/drawing/2014/main" id="{4FA4D0E8-87B1-8D44-9540-9E725F4E0972}"/>
              </a:ext>
            </a:extLst>
          </p:cNvPr>
          <p:cNvSpPr/>
          <p:nvPr/>
        </p:nvSpPr>
        <p:spPr>
          <a:xfrm>
            <a:off x="6289944" y="3313171"/>
            <a:ext cx="1587195" cy="45092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печать</a:t>
            </a:r>
          </a:p>
        </p:txBody>
      </p:sp>
      <p:sp>
        <p:nvSpPr>
          <p:cNvPr id="22" name="Управляющая кнопка: документ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DE4FB67-0C8F-6A44-A0CC-8F3F6C6015EC}"/>
              </a:ext>
            </a:extLst>
          </p:cNvPr>
          <p:cNvSpPr/>
          <p:nvPr/>
        </p:nvSpPr>
        <p:spPr>
          <a:xfrm>
            <a:off x="9674437" y="3087504"/>
            <a:ext cx="221810" cy="302045"/>
          </a:xfrm>
          <a:prstGeom prst="actionButtonDocument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FED5661-6CD5-FC4F-ABED-5E98542F0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698" y="2981012"/>
            <a:ext cx="1118353" cy="1118353"/>
          </a:xfrm>
          <a:prstGeom prst="rect">
            <a:avLst/>
          </a:prstGeom>
        </p:spPr>
      </p:pic>
      <p:sp>
        <p:nvSpPr>
          <p:cNvPr id="24" name="Freeform 7">
            <a:extLst>
              <a:ext uri="{FF2B5EF4-FFF2-40B4-BE49-F238E27FC236}">
                <a16:creationId xmlns:a16="http://schemas.microsoft.com/office/drawing/2014/main" id="{0F34F23D-A2AB-B640-A011-B00AA2C1B157}"/>
              </a:ext>
            </a:extLst>
          </p:cNvPr>
          <p:cNvSpPr>
            <a:spLocks noEditPoints="1"/>
          </p:cNvSpPr>
          <p:nvPr/>
        </p:nvSpPr>
        <p:spPr bwMode="auto">
          <a:xfrm>
            <a:off x="2188137" y="5084202"/>
            <a:ext cx="526340" cy="637435"/>
          </a:xfrm>
          <a:custGeom>
            <a:avLst/>
            <a:gdLst>
              <a:gd name="T0" fmla="*/ 221 w 276"/>
              <a:gd name="T1" fmla="*/ 99 h 361"/>
              <a:gd name="T2" fmla="*/ 198 w 276"/>
              <a:gd name="T3" fmla="*/ 50 h 361"/>
              <a:gd name="T4" fmla="*/ 170 w 276"/>
              <a:gd name="T5" fmla="*/ 40 h 361"/>
              <a:gd name="T6" fmla="*/ 127 w 276"/>
              <a:gd name="T7" fmla="*/ 62 h 361"/>
              <a:gd name="T8" fmla="*/ 104 w 276"/>
              <a:gd name="T9" fmla="*/ 50 h 361"/>
              <a:gd name="T10" fmla="*/ 120 w 276"/>
              <a:gd name="T11" fmla="*/ 37 h 361"/>
              <a:gd name="T12" fmla="*/ 83 w 276"/>
              <a:gd name="T13" fmla="*/ 49 h 361"/>
              <a:gd name="T14" fmla="*/ 55 w 276"/>
              <a:gd name="T15" fmla="*/ 99 h 361"/>
              <a:gd name="T16" fmla="*/ 173 w 276"/>
              <a:gd name="T17" fmla="*/ 200 h 361"/>
              <a:gd name="T18" fmla="*/ 157 w 276"/>
              <a:gd name="T19" fmla="*/ 240 h 361"/>
              <a:gd name="T20" fmla="*/ 138 w 276"/>
              <a:gd name="T21" fmla="*/ 247 h 361"/>
              <a:gd name="T22" fmla="*/ 120 w 276"/>
              <a:gd name="T23" fmla="*/ 240 h 361"/>
              <a:gd name="T24" fmla="*/ 103 w 276"/>
              <a:gd name="T25" fmla="*/ 200 h 361"/>
              <a:gd name="T26" fmla="*/ 114 w 276"/>
              <a:gd name="T27" fmla="*/ 360 h 361"/>
              <a:gd name="T28" fmla="*/ 107 w 276"/>
              <a:gd name="T29" fmla="*/ 319 h 361"/>
              <a:gd name="T30" fmla="*/ 108 w 276"/>
              <a:gd name="T31" fmla="*/ 289 h 361"/>
              <a:gd name="T32" fmla="*/ 120 w 276"/>
              <a:gd name="T33" fmla="*/ 240 h 361"/>
              <a:gd name="T34" fmla="*/ 157 w 276"/>
              <a:gd name="T35" fmla="*/ 241 h 361"/>
              <a:gd name="T36" fmla="*/ 168 w 276"/>
              <a:gd name="T37" fmla="*/ 288 h 361"/>
              <a:gd name="T38" fmla="*/ 169 w 276"/>
              <a:gd name="T39" fmla="*/ 319 h 361"/>
              <a:gd name="T40" fmla="*/ 162 w 276"/>
              <a:gd name="T41" fmla="*/ 360 h 361"/>
              <a:gd name="T42" fmla="*/ 207 w 276"/>
              <a:gd name="T43" fmla="*/ 184 h 361"/>
              <a:gd name="T44" fmla="*/ 200 w 276"/>
              <a:gd name="T45" fmla="*/ 185 h 361"/>
              <a:gd name="T46" fmla="*/ 138 w 276"/>
              <a:gd name="T47" fmla="*/ 205 h 361"/>
              <a:gd name="T48" fmla="*/ 76 w 276"/>
              <a:gd name="T49" fmla="*/ 185 h 361"/>
              <a:gd name="T50" fmla="*/ 69 w 276"/>
              <a:gd name="T51" fmla="*/ 184 h 361"/>
              <a:gd name="T52" fmla="*/ 0 w 276"/>
              <a:gd name="T53" fmla="*/ 304 h 361"/>
              <a:gd name="T54" fmla="*/ 0 w 276"/>
              <a:gd name="T55" fmla="*/ 318 h 361"/>
              <a:gd name="T56" fmla="*/ 138 w 276"/>
              <a:gd name="T57" fmla="*/ 361 h 361"/>
              <a:gd name="T58" fmla="*/ 276 w 276"/>
              <a:gd name="T59" fmla="*/ 318 h 361"/>
              <a:gd name="T60" fmla="*/ 276 w 276"/>
              <a:gd name="T61" fmla="*/ 304 h 361"/>
              <a:gd name="T62" fmla="*/ 207 w 276"/>
              <a:gd name="T63" fmla="*/ 184 h 361"/>
              <a:gd name="T64" fmla="*/ 225 w 276"/>
              <a:gd name="T65" fmla="*/ 88 h 361"/>
              <a:gd name="T66" fmla="*/ 138 w 276"/>
              <a:gd name="T67" fmla="*/ 176 h 361"/>
              <a:gd name="T68" fmla="*/ 51 w 276"/>
              <a:gd name="T69" fmla="*/ 88 h 361"/>
              <a:gd name="T70" fmla="*/ 138 w 276"/>
              <a:gd name="T71" fmla="*/ 0 h 361"/>
              <a:gd name="T72" fmla="*/ 225 w 276"/>
              <a:gd name="T73" fmla="*/ 8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6" h="361">
                <a:moveTo>
                  <a:pt x="221" y="99"/>
                </a:moveTo>
                <a:cubicBezTo>
                  <a:pt x="221" y="99"/>
                  <a:pt x="213" y="65"/>
                  <a:pt x="198" y="50"/>
                </a:cubicBezTo>
                <a:cubicBezTo>
                  <a:pt x="184" y="35"/>
                  <a:pt x="170" y="40"/>
                  <a:pt x="170" y="40"/>
                </a:cubicBezTo>
                <a:cubicBezTo>
                  <a:pt x="170" y="40"/>
                  <a:pt x="150" y="64"/>
                  <a:pt x="127" y="62"/>
                </a:cubicBezTo>
                <a:cubicBezTo>
                  <a:pt x="104" y="60"/>
                  <a:pt x="104" y="50"/>
                  <a:pt x="104" y="50"/>
                </a:cubicBezTo>
                <a:cubicBezTo>
                  <a:pt x="104" y="50"/>
                  <a:pt x="115" y="49"/>
                  <a:pt x="120" y="37"/>
                </a:cubicBezTo>
                <a:cubicBezTo>
                  <a:pt x="120" y="37"/>
                  <a:pt x="101" y="33"/>
                  <a:pt x="83" y="49"/>
                </a:cubicBezTo>
                <a:cubicBezTo>
                  <a:pt x="64" y="65"/>
                  <a:pt x="55" y="99"/>
                  <a:pt x="55" y="99"/>
                </a:cubicBezTo>
                <a:moveTo>
                  <a:pt x="173" y="200"/>
                </a:moveTo>
                <a:cubicBezTo>
                  <a:pt x="157" y="240"/>
                  <a:pt x="157" y="240"/>
                  <a:pt x="157" y="240"/>
                </a:cubicBezTo>
                <a:cubicBezTo>
                  <a:pt x="157" y="240"/>
                  <a:pt x="149" y="247"/>
                  <a:pt x="138" y="247"/>
                </a:cubicBezTo>
                <a:cubicBezTo>
                  <a:pt x="128" y="247"/>
                  <a:pt x="120" y="240"/>
                  <a:pt x="120" y="240"/>
                </a:cubicBezTo>
                <a:cubicBezTo>
                  <a:pt x="103" y="200"/>
                  <a:pt x="103" y="200"/>
                  <a:pt x="103" y="200"/>
                </a:cubicBezTo>
                <a:moveTo>
                  <a:pt x="114" y="360"/>
                </a:moveTo>
                <a:cubicBezTo>
                  <a:pt x="107" y="319"/>
                  <a:pt x="107" y="319"/>
                  <a:pt x="107" y="319"/>
                </a:cubicBezTo>
                <a:cubicBezTo>
                  <a:pt x="105" y="309"/>
                  <a:pt x="106" y="298"/>
                  <a:pt x="108" y="289"/>
                </a:cubicBezTo>
                <a:cubicBezTo>
                  <a:pt x="120" y="240"/>
                  <a:pt x="120" y="240"/>
                  <a:pt x="120" y="240"/>
                </a:cubicBezTo>
                <a:moveTo>
                  <a:pt x="157" y="241"/>
                </a:moveTo>
                <a:cubicBezTo>
                  <a:pt x="168" y="288"/>
                  <a:pt x="168" y="288"/>
                  <a:pt x="168" y="288"/>
                </a:cubicBezTo>
                <a:cubicBezTo>
                  <a:pt x="171" y="298"/>
                  <a:pt x="171" y="309"/>
                  <a:pt x="169" y="319"/>
                </a:cubicBezTo>
                <a:cubicBezTo>
                  <a:pt x="167" y="330"/>
                  <a:pt x="165" y="345"/>
                  <a:pt x="162" y="360"/>
                </a:cubicBezTo>
                <a:moveTo>
                  <a:pt x="207" y="184"/>
                </a:moveTo>
                <a:cubicBezTo>
                  <a:pt x="205" y="182"/>
                  <a:pt x="202" y="182"/>
                  <a:pt x="200" y="185"/>
                </a:cubicBezTo>
                <a:cubicBezTo>
                  <a:pt x="189" y="197"/>
                  <a:pt x="165" y="205"/>
                  <a:pt x="138" y="205"/>
                </a:cubicBezTo>
                <a:cubicBezTo>
                  <a:pt x="111" y="205"/>
                  <a:pt x="87" y="197"/>
                  <a:pt x="76" y="185"/>
                </a:cubicBezTo>
                <a:cubicBezTo>
                  <a:pt x="74" y="182"/>
                  <a:pt x="71" y="182"/>
                  <a:pt x="69" y="184"/>
                </a:cubicBezTo>
                <a:cubicBezTo>
                  <a:pt x="28" y="208"/>
                  <a:pt x="0" y="253"/>
                  <a:pt x="0" y="304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18"/>
                  <a:pt x="32" y="361"/>
                  <a:pt x="138" y="361"/>
                </a:cubicBezTo>
                <a:cubicBezTo>
                  <a:pt x="244" y="361"/>
                  <a:pt x="276" y="318"/>
                  <a:pt x="276" y="318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253"/>
                  <a:pt x="248" y="208"/>
                  <a:pt x="207" y="184"/>
                </a:cubicBezTo>
                <a:close/>
                <a:moveTo>
                  <a:pt x="225" y="88"/>
                </a:moveTo>
                <a:cubicBezTo>
                  <a:pt x="225" y="136"/>
                  <a:pt x="186" y="176"/>
                  <a:pt x="138" y="176"/>
                </a:cubicBezTo>
                <a:cubicBezTo>
                  <a:pt x="90" y="176"/>
                  <a:pt x="51" y="136"/>
                  <a:pt x="51" y="88"/>
                </a:cubicBezTo>
                <a:cubicBezTo>
                  <a:pt x="51" y="40"/>
                  <a:pt x="90" y="0"/>
                  <a:pt x="138" y="0"/>
                </a:cubicBezTo>
                <a:cubicBezTo>
                  <a:pt x="186" y="0"/>
                  <a:pt x="225" y="40"/>
                  <a:pt x="225" y="88"/>
                </a:cubicBezTo>
                <a:close/>
              </a:path>
            </a:pathLst>
          </a:custGeom>
          <a:noFill/>
          <a:ln w="6350" cap="rnd">
            <a:solidFill>
              <a:srgbClr val="0404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400" hangingPunct="1"/>
            <a:endParaRPr lang="ru-RU" sz="1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FBDA5-AC6E-3746-BBE7-F7395F407B06}"/>
              </a:ext>
            </a:extLst>
          </p:cNvPr>
          <p:cNvSpPr txBox="1"/>
          <p:nvPr/>
        </p:nvSpPr>
        <p:spPr>
          <a:xfrm>
            <a:off x="1940894" y="3914699"/>
            <a:ext cx="97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ru-RU" sz="1800" b="1" kern="1200" cap="small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Фонд</a:t>
            </a:r>
          </a:p>
        </p:txBody>
      </p:sp>
      <p:sp>
        <p:nvSpPr>
          <p:cNvPr id="26" name="Стрелка влево 25">
            <a:extLst>
              <a:ext uri="{FF2B5EF4-FFF2-40B4-BE49-F238E27FC236}">
                <a16:creationId xmlns:a16="http://schemas.microsoft.com/office/drawing/2014/main" id="{95373C86-EE0D-FE4D-8FBF-EBD6B16110B3}"/>
              </a:ext>
            </a:extLst>
          </p:cNvPr>
          <p:cNvSpPr/>
          <p:nvPr/>
        </p:nvSpPr>
        <p:spPr>
          <a:xfrm>
            <a:off x="3147088" y="3306365"/>
            <a:ext cx="1605272" cy="464077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Информация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Двойная стрелка вверх/вниз 26">
            <a:extLst>
              <a:ext uri="{FF2B5EF4-FFF2-40B4-BE49-F238E27FC236}">
                <a16:creationId xmlns:a16="http://schemas.microsoft.com/office/drawing/2014/main" id="{AED93B72-8350-8D47-9A7F-F01C835FD081}"/>
              </a:ext>
            </a:extLst>
          </p:cNvPr>
          <p:cNvSpPr/>
          <p:nvPr/>
        </p:nvSpPr>
        <p:spPr>
          <a:xfrm rot="19081753">
            <a:off x="6560079" y="3830619"/>
            <a:ext cx="392774" cy="1083909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Стрелка вправо 27">
            <a:extLst>
              <a:ext uri="{FF2B5EF4-FFF2-40B4-BE49-F238E27FC236}">
                <a16:creationId xmlns:a16="http://schemas.microsoft.com/office/drawing/2014/main" id="{0DAD9782-5B4B-374F-9BC4-8C08926D95F4}"/>
              </a:ext>
            </a:extLst>
          </p:cNvPr>
          <p:cNvSpPr/>
          <p:nvPr/>
        </p:nvSpPr>
        <p:spPr>
          <a:xfrm rot="18810359">
            <a:off x="3896039" y="4255910"/>
            <a:ext cx="1126044" cy="430341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РД</a:t>
            </a:r>
          </a:p>
        </p:txBody>
      </p:sp>
      <p:sp>
        <p:nvSpPr>
          <p:cNvPr id="29" name="Стрелка вправо 28">
            <a:extLst>
              <a:ext uri="{FF2B5EF4-FFF2-40B4-BE49-F238E27FC236}">
                <a16:creationId xmlns:a16="http://schemas.microsoft.com/office/drawing/2014/main" id="{4808D012-F5D9-2B49-A35D-EE1D637345AA}"/>
              </a:ext>
            </a:extLst>
          </p:cNvPr>
          <p:cNvSpPr/>
          <p:nvPr/>
        </p:nvSpPr>
        <p:spPr>
          <a:xfrm>
            <a:off x="9409665" y="3303991"/>
            <a:ext cx="873623" cy="452717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ИД</a:t>
            </a:r>
          </a:p>
        </p:txBody>
      </p:sp>
      <p:sp>
        <p:nvSpPr>
          <p:cNvPr id="30" name="Двойная стрелка вверх/вниз 29">
            <a:extLst>
              <a:ext uri="{FF2B5EF4-FFF2-40B4-BE49-F238E27FC236}">
                <a16:creationId xmlns:a16="http://schemas.microsoft.com/office/drawing/2014/main" id="{161736D5-C5AD-2940-B6E8-55237B58B09B}"/>
              </a:ext>
            </a:extLst>
          </p:cNvPr>
          <p:cNvSpPr/>
          <p:nvPr/>
        </p:nvSpPr>
        <p:spPr>
          <a:xfrm rot="19081753">
            <a:off x="6416732" y="3962633"/>
            <a:ext cx="392774" cy="1083909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Двойная стрелка вверх/вниз 30">
            <a:extLst>
              <a:ext uri="{FF2B5EF4-FFF2-40B4-BE49-F238E27FC236}">
                <a16:creationId xmlns:a16="http://schemas.microsoft.com/office/drawing/2014/main" id="{865426D6-9772-D44F-B61B-017D6FF97417}"/>
              </a:ext>
            </a:extLst>
          </p:cNvPr>
          <p:cNvSpPr/>
          <p:nvPr/>
        </p:nvSpPr>
        <p:spPr>
          <a:xfrm rot="19081753">
            <a:off x="6264221" y="4066194"/>
            <a:ext cx="392774" cy="1083909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9395852-BA85-8C41-8106-AF04A8AB8618}"/>
              </a:ext>
            </a:extLst>
          </p:cNvPr>
          <p:cNvSpPr/>
          <p:nvPr/>
        </p:nvSpPr>
        <p:spPr>
          <a:xfrm rot="2842355">
            <a:off x="6371025" y="4362667"/>
            <a:ext cx="550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hangingPunct="1"/>
            <a:r>
              <a:rPr lang="ru-RU" sz="1600" kern="1200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</a:rPr>
              <a:t>ИД*</a:t>
            </a:r>
          </a:p>
        </p:txBody>
      </p:sp>
    </p:spTree>
    <p:extLst>
      <p:ext uri="{BB962C8B-B14F-4D97-AF65-F5344CB8AC3E}">
        <p14:creationId xmlns:p14="http://schemas.microsoft.com/office/powerpoint/2010/main" val="40284696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5</a:t>
            </a:r>
            <a:r>
              <a:rPr dirty="0"/>
              <a:t>.</a:t>
            </a:r>
            <a:r>
              <a:rPr lang="ru-RU" dirty="0"/>
              <a:t>3</a:t>
            </a:r>
            <a:r>
              <a:rPr dirty="0"/>
              <a:t>. </a:t>
            </a:r>
            <a:r>
              <a:rPr lang="ru-RU" dirty="0"/>
              <a:t>Введение в технологию: Жизненный цикл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AA93E8A-A69F-444F-A4D0-17A6B704C80C}"/>
              </a:ext>
            </a:extLst>
          </p:cNvPr>
          <p:cNvSpPr/>
          <p:nvPr/>
        </p:nvSpPr>
        <p:spPr>
          <a:xfrm>
            <a:off x="6502400" y="2760785"/>
            <a:ext cx="6212052" cy="615854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</a:t>
            </a:r>
            <a:r>
              <a:rPr lang="ru-RU" sz="2000" dirty="0">
                <a:solidFill>
                  <a:srgbClr val="002060"/>
                </a:solidFill>
              </a:rPr>
              <a:t>: не требуются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Представление ограничений: </a:t>
            </a:r>
            <a:r>
              <a:rPr lang="ru-RU" sz="2000" dirty="0">
                <a:solidFill>
                  <a:srgbClr val="002060"/>
                </a:solidFill>
              </a:rPr>
              <a:t>сбалансированная многоуровневая матрица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</a:t>
            </a:r>
            <a:r>
              <a:rPr lang="ru-RU" sz="2000" dirty="0">
                <a:solidFill>
                  <a:srgbClr val="002060"/>
                </a:solidFill>
              </a:rPr>
              <a:t>: </a:t>
            </a:r>
            <a:r>
              <a:rPr lang="ru-RU" sz="2000" dirty="0" err="1">
                <a:solidFill>
                  <a:srgbClr val="002060"/>
                </a:solidFill>
              </a:rPr>
              <a:t>моделе</a:t>
            </a:r>
            <a:r>
              <a:rPr lang="ru-RU" sz="2000" dirty="0">
                <a:solidFill>
                  <a:srgbClr val="002060"/>
                </a:solidFill>
              </a:rPr>
              <a:t>-ориентированный алгоритмический 3</a:t>
            </a:r>
            <a:r>
              <a:rPr lang="en-US" sz="2000" dirty="0">
                <a:solidFill>
                  <a:srgbClr val="002060"/>
                </a:solidFill>
              </a:rPr>
              <a:t>D </a:t>
            </a:r>
            <a:r>
              <a:rPr lang="ru-RU" sz="2000" dirty="0">
                <a:solidFill>
                  <a:srgbClr val="002060"/>
                </a:solidFill>
              </a:rPr>
              <a:t>САПР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Инженерные расчеты</a:t>
            </a:r>
            <a:r>
              <a:rPr lang="ru-RU" sz="2000" dirty="0">
                <a:solidFill>
                  <a:srgbClr val="002060"/>
                </a:solidFill>
              </a:rPr>
              <a:t>: интегрированы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</a:t>
            </a:r>
            <a:r>
              <a:rPr lang="ru-RU" sz="2000" dirty="0">
                <a:solidFill>
                  <a:srgbClr val="002060"/>
                </a:solidFill>
              </a:rPr>
              <a:t>: в системе моделирования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</a:t>
            </a:r>
            <a:r>
              <a:rPr lang="ru-RU" sz="2000" dirty="0">
                <a:solidFill>
                  <a:srgbClr val="002060"/>
                </a:solidFill>
              </a:rPr>
              <a:t>: часы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</a:t>
            </a:r>
            <a:r>
              <a:rPr lang="ru-RU" sz="2000" dirty="0">
                <a:solidFill>
                  <a:srgbClr val="002060"/>
                </a:solidFill>
              </a:rPr>
              <a:t>: время на перерасчет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</a:t>
            </a:r>
            <a:r>
              <a:rPr lang="ru-RU" sz="2000" dirty="0">
                <a:solidFill>
                  <a:srgbClr val="002060"/>
                </a:solidFill>
              </a:rPr>
              <a:t>: автоматизированный контроль</a:t>
            </a: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</a:t>
            </a:r>
            <a:r>
              <a:rPr lang="ru-RU" sz="2000" dirty="0">
                <a:solidFill>
                  <a:srgbClr val="002060"/>
                </a:solidFill>
              </a:rPr>
              <a:t>: технически-коллективная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DD758-033E-164E-AA27-0708A85E4EE1}"/>
              </a:ext>
            </a:extLst>
          </p:cNvPr>
          <p:cNvSpPr txBox="1"/>
          <p:nvPr/>
        </p:nvSpPr>
        <p:spPr>
          <a:xfrm>
            <a:off x="290350" y="1007721"/>
            <a:ext cx="124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Активно развивается в наше время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6ECB1-CAD9-6648-811C-C83EB67E64A0}"/>
              </a:ext>
            </a:extLst>
          </p:cNvPr>
          <p:cNvSpPr txBox="1"/>
          <p:nvPr/>
        </p:nvSpPr>
        <p:spPr>
          <a:xfrm>
            <a:off x="6502399" y="1698746"/>
            <a:ext cx="621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Результат: Интегрированная модель на алгоритмах</a:t>
            </a:r>
          </a:p>
        </p:txBody>
      </p:sp>
      <p:pic>
        <p:nvPicPr>
          <p:cNvPr id="9" name="Рисунок 8" descr="Изображение выглядит как спортивная игра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5CB60ECB-7D87-2246-B28D-74AC5381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3" y="2184004"/>
            <a:ext cx="6070376" cy="149680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785EE2-5D9A-E04D-B2D6-88663E67A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49" y="4021366"/>
            <a:ext cx="5288707" cy="35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016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05" name="ИП: Оценка зрелости модели и моделирования"/>
          <p:cNvSpPr txBox="1">
            <a:spLocks noGrp="1"/>
          </p:cNvSpPr>
          <p:nvPr>
            <p:ph type="body" idx="13"/>
          </p:nvPr>
        </p:nvSpPr>
        <p:spPr>
          <a:xfrm>
            <a:off x="237334" y="-90962"/>
            <a:ext cx="12530131" cy="1210588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6. Целевые уровни внедрения ТИМ в вашей организации</a:t>
            </a:r>
            <a:endParaRPr dirty="0"/>
          </a:p>
        </p:txBody>
      </p:sp>
      <p:pic>
        <p:nvPicPr>
          <p:cNvPr id="506" name="Модель зрелости_ИП.png" descr="Модель зрелости_ИП.png"/>
          <p:cNvPicPr>
            <a:picLocks noChangeAspect="1"/>
          </p:cNvPicPr>
          <p:nvPr/>
        </p:nvPicPr>
        <p:blipFill rotWithShape="1">
          <a:blip r:embed="rId3"/>
          <a:srcRect t="36494" b="50914"/>
          <a:stretch/>
        </p:blipFill>
        <p:spPr>
          <a:xfrm>
            <a:off x="237334" y="1993200"/>
            <a:ext cx="12530131" cy="1053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Модель зрелости_ИП.png" descr="Модель зрелости_ИП.png">
            <a:extLst>
              <a:ext uri="{FF2B5EF4-FFF2-40B4-BE49-F238E27FC236}">
                <a16:creationId xmlns:a16="http://schemas.microsoft.com/office/drawing/2014/main" id="{9747A689-B427-724C-937A-026387AB7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38" b="715"/>
          <a:stretch/>
        </p:blipFill>
        <p:spPr>
          <a:xfrm>
            <a:off x="237334" y="842627"/>
            <a:ext cx="12530131" cy="11505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24E50A81-C14C-4B49-8167-033FAC9B755C}"/>
              </a:ext>
            </a:extLst>
          </p:cNvPr>
          <p:cNvSpPr/>
          <p:nvPr/>
        </p:nvSpPr>
        <p:spPr>
          <a:xfrm>
            <a:off x="7200900" y="1993200"/>
            <a:ext cx="3760470" cy="1053886"/>
          </a:xfrm>
          <a:custGeom>
            <a:avLst/>
            <a:gdLst>
              <a:gd name="connsiteX0" fmla="*/ 0 w 3760470"/>
              <a:gd name="connsiteY0" fmla="*/ 175651 h 1053886"/>
              <a:gd name="connsiteX1" fmla="*/ 175651 w 3760470"/>
              <a:gd name="connsiteY1" fmla="*/ 0 h 1053886"/>
              <a:gd name="connsiteX2" fmla="*/ 3584819 w 3760470"/>
              <a:gd name="connsiteY2" fmla="*/ 0 h 1053886"/>
              <a:gd name="connsiteX3" fmla="*/ 3760470 w 3760470"/>
              <a:gd name="connsiteY3" fmla="*/ 175651 h 1053886"/>
              <a:gd name="connsiteX4" fmla="*/ 3760470 w 3760470"/>
              <a:gd name="connsiteY4" fmla="*/ 878235 h 1053886"/>
              <a:gd name="connsiteX5" fmla="*/ 3584819 w 3760470"/>
              <a:gd name="connsiteY5" fmla="*/ 1053886 h 1053886"/>
              <a:gd name="connsiteX6" fmla="*/ 175651 w 3760470"/>
              <a:gd name="connsiteY6" fmla="*/ 1053886 h 1053886"/>
              <a:gd name="connsiteX7" fmla="*/ 0 w 3760470"/>
              <a:gd name="connsiteY7" fmla="*/ 878235 h 1053886"/>
              <a:gd name="connsiteX8" fmla="*/ 0 w 3760470"/>
              <a:gd name="connsiteY8" fmla="*/ 175651 h 105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0470" h="1053886" extrusionOk="0">
                <a:moveTo>
                  <a:pt x="0" y="175651"/>
                </a:moveTo>
                <a:cubicBezTo>
                  <a:pt x="-2433" y="77142"/>
                  <a:pt x="70109" y="3203"/>
                  <a:pt x="175651" y="0"/>
                </a:cubicBezTo>
                <a:cubicBezTo>
                  <a:pt x="1418744" y="132882"/>
                  <a:pt x="2214513" y="-84951"/>
                  <a:pt x="3584819" y="0"/>
                </a:cubicBezTo>
                <a:cubicBezTo>
                  <a:pt x="3678829" y="2929"/>
                  <a:pt x="3759689" y="82958"/>
                  <a:pt x="3760470" y="175651"/>
                </a:cubicBezTo>
                <a:cubicBezTo>
                  <a:pt x="3756960" y="404174"/>
                  <a:pt x="3778492" y="645364"/>
                  <a:pt x="3760470" y="878235"/>
                </a:cubicBezTo>
                <a:cubicBezTo>
                  <a:pt x="3777607" y="977277"/>
                  <a:pt x="3690072" y="1036920"/>
                  <a:pt x="3584819" y="1053886"/>
                </a:cubicBezTo>
                <a:cubicBezTo>
                  <a:pt x="2783116" y="1141525"/>
                  <a:pt x="1476078" y="981207"/>
                  <a:pt x="175651" y="1053886"/>
                </a:cubicBezTo>
                <a:cubicBezTo>
                  <a:pt x="78420" y="1051770"/>
                  <a:pt x="-5445" y="982810"/>
                  <a:pt x="0" y="878235"/>
                </a:cubicBezTo>
                <a:cubicBezTo>
                  <a:pt x="-19707" y="640107"/>
                  <a:pt x="35171" y="406240"/>
                  <a:pt x="0" y="175651"/>
                </a:cubicBezTo>
                <a:close/>
              </a:path>
            </a:pathLst>
          </a:custGeom>
          <a:noFill/>
          <a:ln w="28575" cap="flat">
            <a:solidFill>
              <a:srgbClr val="FF0000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00617EE-2397-3E41-A963-778D52523CDA}"/>
              </a:ext>
            </a:extLst>
          </p:cNvPr>
          <p:cNvSpPr/>
          <p:nvPr/>
        </p:nvSpPr>
        <p:spPr>
          <a:xfrm>
            <a:off x="6667857" y="4878625"/>
            <a:ext cx="6097486" cy="41853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черчения: не требуются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Представление ограничений: сбалансированная многоуровневая матрица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Моделирование: </a:t>
            </a:r>
            <a:r>
              <a:rPr lang="ru-RU" sz="2000" b="1" dirty="0" err="1">
                <a:solidFill>
                  <a:srgbClr val="002060"/>
                </a:solidFill>
              </a:rPr>
              <a:t>моделе</a:t>
            </a:r>
            <a:r>
              <a:rPr lang="ru-RU" sz="2000" b="1" dirty="0">
                <a:solidFill>
                  <a:srgbClr val="002060"/>
                </a:solidFill>
              </a:rPr>
              <a:t>-ориентированный алгоритмический 3</a:t>
            </a:r>
            <a:r>
              <a:rPr lang="en-US" sz="2000" b="1" dirty="0">
                <a:solidFill>
                  <a:srgbClr val="002060"/>
                </a:solidFill>
              </a:rPr>
              <a:t>D </a:t>
            </a:r>
            <a:r>
              <a:rPr lang="ru-RU" sz="2000" b="1" dirty="0">
                <a:solidFill>
                  <a:srgbClr val="002060"/>
                </a:solidFill>
              </a:rPr>
              <a:t>САПР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Инженерные расчеты: интегрированы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Координация: в системе моделирования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продукта: часы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ошибки: время на перерасчет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ошибок: автоматизированный контроль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Ответственность: технически-коллективная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BC360-5B41-CF4D-BC51-8E6196ADD5A6}"/>
              </a:ext>
            </a:extLst>
          </p:cNvPr>
          <p:cNvSpPr txBox="1"/>
          <p:nvPr/>
        </p:nvSpPr>
        <p:spPr>
          <a:xfrm>
            <a:off x="6665735" y="3899910"/>
            <a:ext cx="609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Интегрированная модель на алгоритмах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3F09F-7D8D-6D4B-AEFB-84519AE4F101}"/>
              </a:ext>
            </a:extLst>
          </p:cNvPr>
          <p:cNvSpPr txBox="1"/>
          <p:nvPr/>
        </p:nvSpPr>
        <p:spPr>
          <a:xfrm>
            <a:off x="6665735" y="3314870"/>
            <a:ext cx="609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Уровень </a:t>
            </a:r>
            <a:r>
              <a:rPr lang="en-US" dirty="0"/>
              <a:t>D.3</a:t>
            </a:r>
            <a:endParaRPr lang="ru-RU" dirty="0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1C61AE78-AE48-8D4D-88E8-FB54C90C8B92}"/>
              </a:ext>
            </a:extLst>
          </p:cNvPr>
          <p:cNvSpPr/>
          <p:nvPr/>
        </p:nvSpPr>
        <p:spPr>
          <a:xfrm>
            <a:off x="214312" y="4878625"/>
            <a:ext cx="6097486" cy="41853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Правила черчения</a:t>
            </a:r>
            <a:r>
              <a:rPr lang="ru-RU" sz="2000" dirty="0">
                <a:solidFill>
                  <a:srgbClr val="002060"/>
                </a:solidFill>
              </a:rPr>
              <a:t>: ТИМ-Стандарт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Моделирование</a:t>
            </a:r>
            <a:r>
              <a:rPr lang="ru-RU" sz="2000" dirty="0">
                <a:solidFill>
                  <a:srgbClr val="002060"/>
                </a:solidFill>
              </a:rPr>
              <a:t>: ТИМ-Системы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Координация</a:t>
            </a:r>
            <a:r>
              <a:rPr lang="ru-RU" sz="2000" dirty="0">
                <a:solidFill>
                  <a:srgbClr val="002060"/>
                </a:solidFill>
              </a:rPr>
              <a:t>: параметрические и логические связи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Время на создание продукта</a:t>
            </a:r>
            <a:r>
              <a:rPr lang="ru-RU" sz="2000" dirty="0">
                <a:solidFill>
                  <a:srgbClr val="002060"/>
                </a:solidFill>
              </a:rPr>
              <a:t>: дни и недели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Цена ошибки</a:t>
            </a:r>
            <a:r>
              <a:rPr lang="ru-RU" sz="2000" dirty="0">
                <a:solidFill>
                  <a:srgbClr val="002060"/>
                </a:solidFill>
              </a:rPr>
              <a:t>: незначительная потеря времени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Проверка ошибок</a:t>
            </a:r>
            <a:r>
              <a:rPr lang="ru-RU" sz="2000" dirty="0">
                <a:solidFill>
                  <a:srgbClr val="002060"/>
                </a:solidFill>
              </a:rPr>
              <a:t>: системы проверки ошибок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002060"/>
                </a:solidFill>
              </a:rPr>
              <a:t>Ответственность</a:t>
            </a:r>
            <a:r>
              <a:rPr lang="ru-RU" sz="2000" dirty="0">
                <a:solidFill>
                  <a:srgbClr val="002060"/>
                </a:solidFill>
              </a:rPr>
              <a:t>: коллективная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C431B-38FF-4E43-B4D2-95773757387C}"/>
              </a:ext>
            </a:extLst>
          </p:cNvPr>
          <p:cNvSpPr txBox="1"/>
          <p:nvPr/>
        </p:nvSpPr>
        <p:spPr>
          <a:xfrm>
            <a:off x="214312" y="3994050"/>
            <a:ext cx="609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Интегрированная модель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319C8-9A74-E34B-83A4-06F58F6A8CE8}"/>
              </a:ext>
            </a:extLst>
          </p:cNvPr>
          <p:cNvSpPr txBox="1"/>
          <p:nvPr/>
        </p:nvSpPr>
        <p:spPr>
          <a:xfrm>
            <a:off x="212190" y="3314870"/>
            <a:ext cx="609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Уровень </a:t>
            </a:r>
            <a:r>
              <a:rPr lang="en-US" dirty="0"/>
              <a:t>D.2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6826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одного альянса…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DF72BF-CF99-FF48-B318-F381E3F26E49}"/>
              </a:ext>
            </a:extLst>
          </p:cNvPr>
          <p:cNvSpPr/>
          <p:nvPr/>
        </p:nvSpPr>
        <p:spPr>
          <a:xfrm>
            <a:off x="244231" y="1022567"/>
            <a:ext cx="124702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1995 году компания </a:t>
            </a:r>
            <a:r>
              <a:rPr lang="ru-RU" sz="2000" b="1" dirty="0" err="1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Autodesk</a:t>
            </a:r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 </a:t>
            </a:r>
            <a:r>
              <a:rPr lang="ru-RU" sz="2000" dirty="0">
                <a:ea typeface="Calibri" panose="020F0502020204030204" pitchFamily="34" charset="0"/>
              </a:rPr>
              <a:t>организовала частный альянс из двенадцати компаний, чтобы доказать выгоду </a:t>
            </a:r>
            <a:r>
              <a:rPr lang="ru-RU" sz="2000" dirty="0" err="1">
                <a:ea typeface="Calibri" panose="020F0502020204030204" pitchFamily="34" charset="0"/>
              </a:rPr>
              <a:t>интероперабельности</a:t>
            </a:r>
            <a:r>
              <a:rPr lang="ru-RU" sz="2000" dirty="0">
                <a:ea typeface="Calibri" panose="020F0502020204030204" pitchFamily="34" charset="0"/>
              </a:rPr>
              <a:t> — открытого обмена полной информацией — между многими программами, используемыми в строительной индустрии.</a:t>
            </a:r>
          </a:p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Цель</a:t>
            </a: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 Обеспечение возможности совместного использования проектных данных программами на различных компьютерах, разработанных различными фирмами.</a:t>
            </a:r>
          </a:p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Результат</a:t>
            </a: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После года усилий альянс сделал три критических вывода. Во-первых, 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интероперабельность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 может быть воплощена в жизнь и имеет значительный коммерческий потенциал. Во-вторых, любые стандарты должны быть открытыми и международными, а не частными или собственными. И наконец, созданный альянс должен открыть свое членство для всех заинтересованных сторон во всем мире.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E828B1-8816-2745-B08D-264F92B84154}"/>
              </a:ext>
            </a:extLst>
          </p:cNvPr>
          <p:cNvSpPr/>
          <p:nvPr/>
        </p:nvSpPr>
        <p:spPr>
          <a:xfrm>
            <a:off x="244231" y="4329828"/>
            <a:ext cx="1247022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Международный Альянс по </a:t>
            </a:r>
            <a:r>
              <a:rPr lang="ru-RU" sz="2000" b="1" dirty="0" err="1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интероперабельности</a:t>
            </a:r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 (</a:t>
            </a:r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International Alliance for Interoperability</a:t>
            </a:r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) (</a:t>
            </a:r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IAI</a:t>
            </a:r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) </a:t>
            </a:r>
            <a:r>
              <a:rPr lang="ru-RU" sz="2000" dirty="0">
                <a:cs typeface="Times New Roman" panose="02020603050405020304" pitchFamily="18" charset="0"/>
              </a:rPr>
              <a:t>– был организован 16 мая 1995 года в Лондоне на встрече представителей строительной отрасли из Северной Америки, Европы и Азии.</a:t>
            </a:r>
          </a:p>
          <a:p>
            <a:pPr algn="just"/>
            <a:r>
              <a:rPr lang="ru-RU" sz="2000" dirty="0">
                <a:cs typeface="Times New Roman" panose="02020603050405020304" pitchFamily="18" charset="0"/>
              </a:rPr>
              <a:t>11 января 2008 года альянс </a:t>
            </a:r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IAI изменил свое название на </a:t>
            </a:r>
            <a:r>
              <a:rPr lang="ru-RU" sz="2000" b="1" dirty="0" err="1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buildingSMART</a:t>
            </a:r>
            <a:r>
              <a:rPr lang="ru-RU" sz="2000" dirty="0">
                <a:cs typeface="Times New Roman" panose="02020603050405020304" pitchFamily="18" charset="0"/>
              </a:rPr>
              <a:t>, чтобы лучше отразить отношение к строительной отрасли и цели организации.</a:t>
            </a:r>
          </a:p>
          <a:p>
            <a:pPr algn="just"/>
            <a:endParaRPr lang="ru-RU" sz="2000" dirty="0"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cs typeface="Times New Roman" panose="02020603050405020304" pitchFamily="18" charset="0"/>
              </a:rPr>
              <a:t>Это словосочетание трактуется следующим образом:</a:t>
            </a:r>
          </a:p>
          <a:p>
            <a:pPr algn="just"/>
            <a:r>
              <a:rPr lang="ru-RU" sz="2000" b="1" dirty="0" err="1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Building</a:t>
            </a:r>
            <a:r>
              <a:rPr lang="ru-RU" sz="2000" dirty="0">
                <a:cs typeface="Times New Roman" panose="02020603050405020304" pitchFamily="18" charset="0"/>
              </a:rPr>
              <a:t> – Здание - относится ко всей искусственной среде. При этом альянс </a:t>
            </a:r>
            <a:r>
              <a:rPr lang="ru-RU" sz="2000" dirty="0" err="1">
                <a:cs typeface="Times New Roman" panose="02020603050405020304" pitchFamily="18" charset="0"/>
              </a:rPr>
              <a:t>buildingSMART</a:t>
            </a:r>
            <a:r>
              <a:rPr lang="ru-RU" sz="2000" dirty="0">
                <a:cs typeface="Times New Roman" panose="02020603050405020304" pitchFamily="18" charset="0"/>
              </a:rPr>
              <a:t> охватывает вниманием не только сферу обслуживания Строительной отрасли, но и обслуживание Промышленной Инфраструктуры.</a:t>
            </a:r>
          </a:p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S.M.A.R.T. </a:t>
            </a:r>
            <a:r>
              <a:rPr lang="ru-RU" sz="2000" dirty="0">
                <a:cs typeface="Times New Roman" panose="02020603050405020304" pitchFamily="18" charset="0"/>
              </a:rPr>
              <a:t>- вторая половина словосочетания </a:t>
            </a:r>
            <a:r>
              <a:rPr lang="ru-RU" sz="2000" dirty="0" err="1">
                <a:cs typeface="Times New Roman" panose="02020603050405020304" pitchFamily="18" charset="0"/>
              </a:rPr>
              <a:t>buildingSMART</a:t>
            </a:r>
            <a:r>
              <a:rPr lang="ru-RU" sz="2000" dirty="0">
                <a:cs typeface="Times New Roman" panose="02020603050405020304" pitchFamily="18" charset="0"/>
              </a:rPr>
              <a:t> является мнемонической аббревиатурой, используемой в менеджменте и проектном управлении для определения целей и постановки задач. Она символизирует путь, по которому строится интеллектуальное развитие: проектирования, строительства и управления искусственной средой, на основе открытого обмена полной информацией и совместной работой всех заинтересованных сторон.</a:t>
            </a:r>
          </a:p>
        </p:txBody>
      </p:sp>
    </p:spTree>
    <p:extLst>
      <p:ext uri="{BB962C8B-B14F-4D97-AF65-F5344CB8AC3E}">
        <p14:creationId xmlns:p14="http://schemas.microsoft.com/office/powerpoint/2010/main" val="214909977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одного альянса…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DF72BF-CF99-FF48-B318-F381E3F26E49}"/>
              </a:ext>
            </a:extLst>
          </p:cNvPr>
          <p:cNvSpPr/>
          <p:nvPr/>
        </p:nvSpPr>
        <p:spPr>
          <a:xfrm>
            <a:off x="244231" y="1289803"/>
            <a:ext cx="124702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Первыми результатами деятельности международного альянса стал стандарт </a:t>
            </a:r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Industry Foundation Class (IFC)</a:t>
            </a:r>
            <a:r>
              <a:rPr lang="ru-RU" sz="2000" dirty="0"/>
              <a:t>, предназначенный для обмена и распространения Информационных моделей зданий (</a:t>
            </a:r>
            <a:r>
              <a:rPr lang="en-US" sz="2000" dirty="0"/>
              <a:t>BIM</a:t>
            </a:r>
            <a:r>
              <a:rPr lang="ru-RU" sz="2000" dirty="0"/>
              <a:t>) между различным программным обеспечением. 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B4093-AFF6-C845-AFBD-0B4F506EEE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7" y="2686402"/>
            <a:ext cx="12176774" cy="58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262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развития обменных форматов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62D55A57-DA8D-E840-84CE-2A12BA3996BF}"/>
              </a:ext>
            </a:extLst>
          </p:cNvPr>
          <p:cNvGraphicFramePr/>
          <p:nvPr/>
        </p:nvGraphicFramePr>
        <p:xfrm>
          <a:off x="303496" y="1002323"/>
          <a:ext cx="12410957" cy="7917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6127129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развития </a:t>
            </a:r>
            <a:r>
              <a:rPr lang="en-US" dirty="0"/>
              <a:t>IFC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5DAF43E-383F-2A40-BF49-A9BF44B46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64995"/>
              </p:ext>
            </p:extLst>
          </p:nvPr>
        </p:nvGraphicFramePr>
        <p:xfrm>
          <a:off x="272410" y="842628"/>
          <a:ext cx="12424458" cy="80767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872913">
                  <a:extLst>
                    <a:ext uri="{9D8B030D-6E8A-4147-A177-3AD203B41FA5}">
                      <a16:colId xmlns:a16="http://schemas.microsoft.com/office/drawing/2014/main" val="1359227431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2971466881"/>
                    </a:ext>
                  </a:extLst>
                </a:gridCol>
                <a:gridCol w="8793084">
                  <a:extLst>
                    <a:ext uri="{9D8B030D-6E8A-4147-A177-3AD203B41FA5}">
                      <a16:colId xmlns:a16="http://schemas.microsoft.com/office/drawing/2014/main" val="1213970992"/>
                    </a:ext>
                  </a:extLst>
                </a:gridCol>
              </a:tblGrid>
              <a:tr h="43260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Обозначение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1800" b="1" i="0" u="none" strike="noStrike" cap="none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Helvetica"/>
                          <a:ea typeface="Times New Roman" panose="02020603050405020304" pitchFamily="18" charset="0"/>
                          <a:sym typeface="Helvetica Light"/>
                        </a:rPr>
                        <a:t>Дата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Описание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2461652407"/>
                  </a:ext>
                </a:extLst>
              </a:tr>
              <a:tr h="532674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IFC5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Проектируется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На данный момент находится в начальной стадии планирования. Ожидается полная поддержка для различных доменов инфраструктуры и больше параметрических возможностей.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2477389009"/>
                  </a:ext>
                </a:extLst>
              </a:tr>
              <a:tr h="532674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IFC4 Add2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Июль 2016 года</a:t>
                      </a:r>
                      <a:endParaRPr lang="ru-RU" sz="13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Второе дополнение к версии IFC4.</a:t>
                      </a:r>
                      <a:br>
                        <a:rPr lang="ru-RU" sz="1300" dirty="0">
                          <a:effectLst/>
                          <a:latin typeface="+mn-lt"/>
                        </a:rPr>
                      </a:br>
                      <a:r>
                        <a:rPr lang="ru-RU" sz="1300" dirty="0">
                          <a:effectLst/>
                          <a:latin typeface="+mn-lt"/>
                        </a:rPr>
                        <a:t>Версия IFC4 Add2 вышла в июле 2016 г. как 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buildingSMART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стандарт.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3011001559"/>
                  </a:ext>
                </a:extLst>
              </a:tr>
              <a:tr h="78762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IFC4 Add1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Июль 2015 года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Первое дополнение к версии IFC4, включающее улучшения, которые были выявлены во время экспериментальных внедрений и разработки MVD.</a:t>
                      </a:r>
                      <a:br>
                        <a:rPr lang="ru-RU" sz="1300" dirty="0">
                          <a:effectLst/>
                          <a:latin typeface="+mn-lt"/>
                        </a:rPr>
                      </a:br>
                      <a:r>
                        <a:rPr lang="ru-RU" sz="1300" dirty="0">
                          <a:effectLst/>
                          <a:latin typeface="+mn-lt"/>
                        </a:rPr>
                        <a:t>Версия IFC4 Add1 вышла в июле 2015 г. как 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buildingSMART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стандарт.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2602081055"/>
                  </a:ext>
                </a:extLst>
              </a:tr>
              <a:tr h="532674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Март 2013 года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Изначально IFC2x4. Была выпущена как новая IFC платформа на годы вперед.</a:t>
                      </a:r>
                      <a:br>
                        <a:rPr lang="ru-RU" sz="1300" dirty="0">
                          <a:effectLst/>
                          <a:latin typeface="+mn-lt"/>
                        </a:rPr>
                      </a:br>
                      <a:r>
                        <a:rPr lang="ru-RU" sz="1300" dirty="0">
                          <a:effectLst/>
                          <a:latin typeface="+mn-lt"/>
                        </a:rPr>
                        <a:t>Версия IFC4 вышла в марте 2013 г.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3026792043"/>
                  </a:ext>
                </a:extLst>
              </a:tr>
              <a:tr h="532674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IFC2x3-TC1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Июль 2007 года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</a:rPr>
                        <a:t>IFC2x Edition 3 Technical Corrigendum 1 (IFC2x 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Выпуск</a:t>
                      </a:r>
                      <a:r>
                        <a:rPr lang="en-US" sz="1300" dirty="0">
                          <a:effectLst/>
                          <a:latin typeface="+mn-lt"/>
                        </a:rPr>
                        <a:t> 3 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Технические поправки</a:t>
                      </a:r>
                      <a:r>
                        <a:rPr lang="en-US" sz="1300" dirty="0">
                          <a:effectLst/>
                          <a:latin typeface="+mn-lt"/>
                        </a:rPr>
                        <a:t> 1). 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Версия была выпущена в июле 2007 г. для внесения поправок в версию IFC2х3.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870574412"/>
                  </a:ext>
                </a:extLst>
              </a:tr>
              <a:tr h="78762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IFC2x3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Февраль 2006 года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IFC2x 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Edition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3 (IFC2x Выпуск 3) — третий выпуск платформы IFC2x. В основном изменения касались качественного улучшения версии IFC2x2.</a:t>
                      </a:r>
                      <a:br>
                        <a:rPr lang="ru-RU" sz="1300" dirty="0">
                          <a:effectLst/>
                          <a:latin typeface="+mn-lt"/>
                        </a:rPr>
                      </a:br>
                      <a:r>
                        <a:rPr lang="ru-RU" sz="1300" dirty="0">
                          <a:effectLst/>
                          <a:latin typeface="+mn-lt"/>
                        </a:rPr>
                        <a:t>Версия была выпущена в феврале 2006 г. 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2925992206"/>
                  </a:ext>
                </a:extLst>
              </a:tr>
              <a:tr h="78762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IFC2x2-Add1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Июль 2004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IFC2x 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Edition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2 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Addendum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1 (IFC2x Выпуск 2 Дополнение 1) — маленькое дополнение версии IFC2x для фиксации выпусков, которые были сделаны во время внедрения.</a:t>
                      </a:r>
                      <a:br>
                        <a:rPr lang="ru-RU" sz="1300" dirty="0">
                          <a:effectLst/>
                          <a:latin typeface="+mn-lt"/>
                        </a:rPr>
                      </a:br>
                      <a:r>
                        <a:rPr lang="ru-RU" sz="1300" dirty="0">
                          <a:effectLst/>
                          <a:latin typeface="+mn-lt"/>
                        </a:rPr>
                        <a:t>Версия была выпущена в июле 2004 г.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3383163331"/>
                  </a:ext>
                </a:extLst>
              </a:tr>
              <a:tr h="78762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IFC2x2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Май 2003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IFC2x 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Edition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2 (IFC2x Выпуск 2) — второй выпуск платформы IFC2x. Были сделаны некоторые улучшения в предметной области знаний.</a:t>
                      </a:r>
                      <a:br>
                        <a:rPr lang="ru-RU" sz="1300" dirty="0">
                          <a:effectLst/>
                          <a:latin typeface="+mn-lt"/>
                        </a:rPr>
                      </a:br>
                      <a:r>
                        <a:rPr lang="ru-RU" sz="1300" dirty="0">
                          <a:effectLst/>
                          <a:latin typeface="+mn-lt"/>
                        </a:rPr>
                        <a:t>Версия была выпущена в мае 2003 г. 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915919598"/>
                  </a:ext>
                </a:extLst>
              </a:tr>
              <a:tr h="78762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IFC2x-Add1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Октябрь 2001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IFC2x </a:t>
                      </a:r>
                      <a:r>
                        <a:rPr lang="ru-RU" sz="1300" dirty="0" err="1">
                          <a:effectLst/>
                          <a:latin typeface="+mn-lt"/>
                        </a:rPr>
                        <a:t>Addendum</a:t>
                      </a:r>
                      <a:r>
                        <a:rPr lang="ru-RU" sz="1300" dirty="0">
                          <a:effectLst/>
                          <a:latin typeface="+mn-lt"/>
                        </a:rPr>
                        <a:t> 1 (IFC2x Дополнение 1) — маленькое дополнение версии IFC2x для фиксации выпусков, которые были сделаны во время внедрения. Версия была выпущена в октябре 2001 г. Эта версия использовалась для сертификации и внедрения IFC 2x.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1840120591"/>
                  </a:ext>
                </a:extLst>
              </a:tr>
              <a:tr h="532674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IFC2x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Октябрь 2000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IFC2x — первый выпуск платформы IFC2x. Версия была выпущена в октябре 2000 г. В основном, внимание было уделено обеспечению стабильности работы платформы.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863884530"/>
                  </a:ext>
                </a:extLst>
              </a:tr>
              <a:tr h="1042582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IFC2.0</a:t>
                      </a:r>
                      <a:br>
                        <a:rPr lang="ru-RU" sz="1300" dirty="0">
                          <a:effectLst/>
                        </a:rPr>
                      </a:br>
                      <a:r>
                        <a:rPr lang="ru-RU" sz="1300" dirty="0">
                          <a:effectLst/>
                        </a:rPr>
                        <a:t>IFC1.5.1</a:t>
                      </a:r>
                      <a:br>
                        <a:rPr lang="ru-RU" sz="1300" dirty="0">
                          <a:effectLst/>
                        </a:rPr>
                      </a:br>
                      <a:r>
                        <a:rPr lang="ru-RU" sz="1300" dirty="0">
                          <a:effectLst/>
                        </a:rPr>
                        <a:t>IFC1.5</a:t>
                      </a:r>
                      <a:br>
                        <a:rPr lang="ru-RU" sz="1300" dirty="0">
                          <a:effectLst/>
                        </a:rPr>
                      </a:br>
                      <a:r>
                        <a:rPr lang="ru-RU" sz="1300" dirty="0">
                          <a:effectLst/>
                        </a:rPr>
                        <a:t>и IFC1.0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До 2000-го года</a:t>
                      </a:r>
                    </a:p>
                  </a:txBody>
                  <a:tcPr marL="72259" marR="72259" marT="9032" marB="9032" anchor="ctr"/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+mn-lt"/>
                        </a:rPr>
                        <a:t>Эти версии с течением времени устарели и не упоминаются больше.</a:t>
                      </a:r>
                      <a:endParaRPr lang="ru-RU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72259" marR="72259" marT="9032" marB="9032" anchor="ctr"/>
                </a:tc>
                <a:extLst>
                  <a:ext uri="{0D108BD9-81ED-4DB2-BD59-A6C34878D82A}">
                    <a16:rowId xmlns:a16="http://schemas.microsoft.com/office/drawing/2014/main" val="2001766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0919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развития </a:t>
            </a:r>
            <a:r>
              <a:rPr lang="en-US" dirty="0"/>
              <a:t>IFC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7D2FC7-6328-354E-A306-4F49AEB7C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7"/>
          <a:stretch/>
        </p:blipFill>
        <p:spPr>
          <a:xfrm>
            <a:off x="57027" y="3386279"/>
            <a:ext cx="5970651" cy="54939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B4AF70-56F8-6643-8D4B-E5F34E060E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90"/>
          <a:stretch/>
        </p:blipFill>
        <p:spPr>
          <a:xfrm>
            <a:off x="6361722" y="3780699"/>
            <a:ext cx="6586051" cy="52578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EBDF9F9-57D6-BE42-B819-D60B2386D91E}"/>
              </a:ext>
            </a:extLst>
          </p:cNvPr>
          <p:cNvSpPr/>
          <p:nvPr/>
        </p:nvSpPr>
        <p:spPr>
          <a:xfrm>
            <a:off x="296984" y="1090072"/>
            <a:ext cx="12417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a typeface="Calibri" panose="020F0502020204030204" pitchFamily="34" charset="0"/>
              </a:rPr>
              <a:t>“технически IFC - это не усилия по стандартизации, а скорее отраслевое предприятие по разработке практических пользовательских возможностей для обмена данными.” </a:t>
            </a:r>
            <a:r>
              <a:rPr lang="ru-RU" sz="2000" dirty="0" err="1">
                <a:ea typeface="Calibri" panose="020F0502020204030204" pitchFamily="34" charset="0"/>
              </a:rPr>
              <a:t>Чак</a:t>
            </a:r>
            <a:r>
              <a:rPr lang="ru-RU" sz="2000" dirty="0">
                <a:ea typeface="Calibri" panose="020F0502020204030204" pitchFamily="34" charset="0"/>
              </a:rPr>
              <a:t> </a:t>
            </a:r>
            <a:r>
              <a:rPr lang="ru-RU" sz="2000" dirty="0" err="1">
                <a:ea typeface="Calibri" panose="020F0502020204030204" pitchFamily="34" charset="0"/>
              </a:rPr>
              <a:t>Истман</a:t>
            </a:r>
            <a:r>
              <a:rPr lang="ru-RU" sz="2000" dirty="0">
                <a:ea typeface="Calibri" panose="020F0502020204030204" pitchFamily="34" charset="0"/>
              </a:rPr>
              <a:t> (1999 год)</a:t>
            </a:r>
            <a:endParaRPr lang="ru-RU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674E3F-1E78-AC46-9322-12DEA9172ECB}"/>
              </a:ext>
            </a:extLst>
          </p:cNvPr>
          <p:cNvSpPr/>
          <p:nvPr/>
        </p:nvSpPr>
        <p:spPr>
          <a:xfrm>
            <a:off x="296984" y="2281497"/>
            <a:ext cx="5970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STEP</a:t>
            </a:r>
          </a:p>
          <a:p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ISO Building Construction Core Model</a:t>
            </a:r>
          </a:p>
          <a:p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(ISO BCCM or ISO Part106)</a:t>
            </a:r>
            <a:endParaRPr lang="ru-RU" sz="20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91F429-6C17-D14E-83F6-B8863D64E3F3}"/>
              </a:ext>
            </a:extLst>
          </p:cNvPr>
          <p:cNvSpPr/>
          <p:nvPr/>
        </p:nvSpPr>
        <p:spPr>
          <a:xfrm>
            <a:off x="6084705" y="2589273"/>
            <a:ext cx="69200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IFC</a:t>
            </a:r>
            <a:endParaRPr lang="ru-RU" sz="20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401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развития </a:t>
            </a:r>
            <a:r>
              <a:rPr lang="en-US" dirty="0"/>
              <a:t>IFC</a:t>
            </a:r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C66A95-4ED4-8F45-AF8C-FE0F99E81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48987" y="-541250"/>
            <a:ext cx="6157912" cy="1237301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76EF16-627F-8E4E-988A-0D104095C97A}"/>
              </a:ext>
            </a:extLst>
          </p:cNvPr>
          <p:cNvSpPr/>
          <p:nvPr/>
        </p:nvSpPr>
        <p:spPr>
          <a:xfrm>
            <a:off x="296984" y="1090072"/>
            <a:ext cx="12417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В презентации «</a:t>
            </a:r>
            <a:r>
              <a:rPr lang="en-US" sz="2000" dirty="0"/>
              <a:t>IAI / IFC</a:t>
            </a:r>
            <a:r>
              <a:rPr lang="ru-RU" sz="2000" dirty="0"/>
              <a:t> </a:t>
            </a:r>
            <a:r>
              <a:rPr lang="en-US" sz="2000" dirty="0"/>
              <a:t>Concept of the IFC Standard</a:t>
            </a:r>
            <a:r>
              <a:rPr lang="ru-RU" sz="2000" dirty="0"/>
              <a:t> </a:t>
            </a:r>
            <a:r>
              <a:rPr lang="en-US" sz="2000" dirty="0"/>
              <a:t>and the relation to ISO &amp; XML</a:t>
            </a:r>
            <a:r>
              <a:rPr lang="ru-RU" sz="2000" dirty="0"/>
              <a:t>» в 2001 году </a:t>
            </a:r>
            <a:r>
              <a:rPr lang="en-US" sz="2000" dirty="0"/>
              <a:t>Thomas </a:t>
            </a:r>
            <a:r>
              <a:rPr lang="en-US" sz="2000" dirty="0" err="1"/>
              <a:t>Liebich</a:t>
            </a:r>
            <a:r>
              <a:rPr lang="ru-RU" sz="2000" dirty="0"/>
              <a:t> приводил вот такую схему развития нейтрального формата.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64059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1</a:t>
            </a:r>
            <a:r>
              <a:rPr dirty="0"/>
              <a:t>.</a:t>
            </a:r>
            <a:r>
              <a:rPr lang="ru-RU" dirty="0"/>
              <a:t>1</a:t>
            </a:r>
            <a:r>
              <a:rPr dirty="0"/>
              <a:t> </a:t>
            </a:r>
            <a:r>
              <a:rPr lang="ru-RU" dirty="0"/>
              <a:t>Введение в технологию: определение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B5A0FE-650B-0147-B0CC-204F8782E16C}"/>
              </a:ext>
            </a:extLst>
          </p:cNvPr>
          <p:cNvSpPr/>
          <p:nvPr/>
        </p:nvSpPr>
        <p:spPr>
          <a:xfrm>
            <a:off x="178918" y="6936396"/>
            <a:ext cx="12646964" cy="13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Цифровым двойником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городской системы интегрированная с этой социокиберфизической системой посредством сетей связи и систем сбора и обработки информации, основанная на адекватных алгоритмических моделях.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3A5013-AD69-6F4A-8C63-5B98F6BFD298}"/>
              </a:ext>
            </a:extLst>
          </p:cNvPr>
          <p:cNvSpPr/>
          <p:nvPr/>
        </p:nvSpPr>
        <p:spPr>
          <a:xfrm>
            <a:off x="178918" y="5464966"/>
            <a:ext cx="12646964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Цифровой тенью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системы обеспечивающая сбор и обработку больших данных посредством сетей связи и систем сбора и обработки информации.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6F39C0-2F30-C84E-9F88-A259F0EE4E56}"/>
              </a:ext>
            </a:extLst>
          </p:cNvPr>
          <p:cNvSpPr/>
          <p:nvPr/>
        </p:nvSpPr>
        <p:spPr>
          <a:xfrm>
            <a:off x="152096" y="1007747"/>
            <a:ext cx="12646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Информационная модель антропогенного объекта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</a:t>
            </a:r>
            <a:r>
              <a:rPr lang="ru-RU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комплексное стандартизированное цифровое представление</a:t>
            </a:r>
            <a:r>
              <a:rPr lang="ru-RU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свойств, параметров, связей антропогенного объекта в виде информационных наборов и сбалансированной многоуровневой матрицы требований, целевых показателей и ресурсных ограничений о материальных и не материальных элементах антропогенного объекта. Одновременно с этим содержащее множество взаимоувязанных верифицированных и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валидированных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мультидисциплинарных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математических и компьютерных : объекта (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нульмерных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, одномерных, двумерных, трехмерных), процессов, хранения, управления и обмена данными, правила трансформации данных и моделей.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370213-7046-4C4E-ABBC-EABD0E028194}"/>
              </a:ext>
            </a:extLst>
          </p:cNvPr>
          <p:cNvSpPr/>
          <p:nvPr/>
        </p:nvSpPr>
        <p:spPr>
          <a:xfrm>
            <a:off x="178918" y="4551702"/>
            <a:ext cx="12646964" cy="45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7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НТД: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Дополненной определение 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ГОСТ Р 57269 – 2016 «Интегрированный подход к управлению информацией жизненного цикла антропогенных объектов и сред. Термины и определения» </a:t>
            </a:r>
          </a:p>
        </p:txBody>
      </p:sp>
    </p:spTree>
    <p:extLst>
      <p:ext uri="{BB962C8B-B14F-4D97-AF65-F5344CB8AC3E}">
        <p14:creationId xmlns:p14="http://schemas.microsoft.com/office/powerpoint/2010/main" val="7527499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История развития </a:t>
            </a:r>
            <a:r>
              <a:rPr lang="en-US" dirty="0"/>
              <a:t>IFC</a:t>
            </a:r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C34AE2-31CA-C24F-82E8-E13DB06EA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90"/>
          <a:stretch/>
        </p:blipFill>
        <p:spPr>
          <a:xfrm>
            <a:off x="1805481" y="951262"/>
            <a:ext cx="10503511" cy="83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23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Функциональные модули </a:t>
            </a:r>
            <a:r>
              <a:rPr lang="en-US" dirty="0"/>
              <a:t>IFC 2x (1/3)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C6395-B434-7B45-B171-CDA8423F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95355" y="-1239451"/>
            <a:ext cx="7214089" cy="125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22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Функциональные модули </a:t>
            </a:r>
            <a:r>
              <a:rPr lang="en-US" dirty="0"/>
              <a:t>IFC 2x (2/3)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1AF087-8F19-3946-9C52-236572F3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32967" y="-1220263"/>
            <a:ext cx="7138865" cy="124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73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Функциональные модули </a:t>
            </a:r>
            <a:r>
              <a:rPr lang="en-US" dirty="0"/>
              <a:t>IFC 2x (3/3)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47FB10-0435-1647-9157-EB5927542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83303" y="-1223709"/>
            <a:ext cx="6638193" cy="124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06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Несколько слов об </a:t>
            </a:r>
            <a:r>
              <a:rPr lang="en-US" dirty="0"/>
              <a:t>XML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6D8781-05AC-F84C-A339-B14856F69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00735" y="-1311750"/>
            <a:ext cx="7008934" cy="123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9368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en-US" dirty="0"/>
              <a:t>IFC </a:t>
            </a:r>
            <a:r>
              <a:rPr lang="ru-RU" dirty="0"/>
              <a:t>и </a:t>
            </a:r>
            <a:r>
              <a:rPr lang="en-US" dirty="0"/>
              <a:t>MVD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44DE3C-F5C0-9D45-B976-6D79EBE4153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1" y="1057910"/>
            <a:ext cx="6362139" cy="38188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255323-1FF7-8C49-B033-5D65B9AE41F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6" y="4961143"/>
            <a:ext cx="6178017" cy="395818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83518E6-FA8D-5D4C-92A6-88D018B4A41F}"/>
              </a:ext>
            </a:extLst>
          </p:cNvPr>
          <p:cNvSpPr/>
          <p:nvPr/>
        </p:nvSpPr>
        <p:spPr>
          <a:xfrm>
            <a:off x="6628536" y="1057910"/>
            <a:ext cx="6236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MVD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Model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View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Definition</a:t>
            </a:r>
            <a:r>
              <a:rPr lang="ru-RU" dirty="0"/>
              <a:t>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86A28E-F216-144F-A071-30D943FD2022}"/>
              </a:ext>
            </a:extLst>
          </p:cNvPr>
          <p:cNvSpPr/>
          <p:nvPr/>
        </p:nvSpPr>
        <p:spPr>
          <a:xfrm>
            <a:off x="6628536" y="1788661"/>
            <a:ext cx="60825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На основе подхода рассмотрения информационной модели с разных точек зрения и формируется последовательность:</a:t>
            </a:r>
          </a:p>
          <a:p>
            <a:pPr algn="just"/>
            <a:r>
              <a:rPr lang="ru-RU" sz="2000" dirty="0"/>
              <a:t>Модель-Представление (Вид)-Определение.</a:t>
            </a:r>
          </a:p>
          <a:p>
            <a:pPr algn="just"/>
            <a:r>
              <a:rPr lang="ru-RU" sz="2000" dirty="0"/>
              <a:t>Данная последовательность дает возможность выстроить однозначные информационные требования определённых пользователей к информационным моделям и системам их обработки и управления.</a:t>
            </a:r>
            <a:endParaRPr lang="en-US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4F28F52-26E0-FA4D-8E3B-9C4DF649A307}"/>
              </a:ext>
            </a:extLst>
          </p:cNvPr>
          <p:cNvSpPr/>
          <p:nvPr/>
        </p:nvSpPr>
        <p:spPr>
          <a:xfrm>
            <a:off x="140261" y="5328403"/>
            <a:ext cx="61780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a typeface="Calibri" panose="020F0502020204030204" pitchFamily="34" charset="0"/>
              </a:rPr>
              <a:t>Данный подход был переработан исходя из требований заказчика и бизнес процессов инвестиционно-строительной деятельности. Результатом разработки методологии описания бизнес процессов инвестиционно-строительных проектов и компании стала разработка «Руководства по доставке информации (IDM)».</a:t>
            </a:r>
          </a:p>
          <a:p>
            <a:pPr algn="just"/>
            <a:r>
              <a:rPr lang="ru-RU" sz="1800" dirty="0">
                <a:ea typeface="Calibri" panose="020F0502020204030204" pitchFamily="34" charset="0"/>
              </a:rPr>
              <a:t>Основной задачей при разработке </a:t>
            </a:r>
            <a:r>
              <a:rPr lang="en-US" sz="1800" dirty="0">
                <a:ea typeface="Calibri" panose="020F0502020204030204" pitchFamily="34" charset="0"/>
              </a:rPr>
              <a:t>IDM</a:t>
            </a:r>
            <a:r>
              <a:rPr lang="ru-RU" sz="1800" dirty="0">
                <a:ea typeface="Calibri" panose="020F0502020204030204" pitchFamily="34" charset="0"/>
              </a:rPr>
              <a:t> ставилось разработать методику описания взаимодействия всех участников жизненного цикла объекта капитального строительства на основе стандарта обмена информационными моделями </a:t>
            </a:r>
            <a:r>
              <a:rPr lang="en-US" sz="1800" dirty="0">
                <a:ea typeface="Calibri" panose="020F0502020204030204" pitchFamily="34" charset="0"/>
              </a:rPr>
              <a:t>IFC</a:t>
            </a:r>
            <a:r>
              <a:rPr lang="ru-RU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30403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en-US" dirty="0"/>
              <a:t>IFC </a:t>
            </a:r>
            <a:r>
              <a:rPr lang="ru-RU" dirty="0"/>
              <a:t>и </a:t>
            </a:r>
            <a:r>
              <a:rPr lang="en-US" dirty="0"/>
              <a:t>MVD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86A28E-F216-144F-A071-30D943FD2022}"/>
              </a:ext>
            </a:extLst>
          </p:cNvPr>
          <p:cNvSpPr/>
          <p:nvPr/>
        </p:nvSpPr>
        <p:spPr>
          <a:xfrm>
            <a:off x="6555065" y="1134532"/>
            <a:ext cx="60825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1. </a:t>
            </a:r>
            <a:r>
              <a:rPr lang="ru-RU" sz="2000" dirty="0"/>
              <a:t>Требования определяются на основе сценариев применения технологии информационного моделирования (англ. </a:t>
            </a:r>
            <a:r>
              <a:rPr lang="en-US" sz="2000" dirty="0"/>
              <a:t>BIM Uses </a:t>
            </a:r>
            <a:r>
              <a:rPr lang="ru-RU" sz="2000" dirty="0"/>
              <a:t>или </a:t>
            </a:r>
            <a:r>
              <a:rPr lang="en-US" sz="2000" dirty="0"/>
              <a:t>Model Uses)</a:t>
            </a:r>
          </a:p>
          <a:p>
            <a:pPr algn="just"/>
            <a:r>
              <a:rPr lang="en-US" sz="2000" dirty="0"/>
              <a:t>2</a:t>
            </a:r>
            <a:r>
              <a:rPr lang="ru-RU" sz="2000" dirty="0"/>
              <a:t>. Сценарии формируются в соответствии с методологией </a:t>
            </a:r>
            <a:r>
              <a:rPr lang="en-US" sz="2000" dirty="0"/>
              <a:t>IDM, </a:t>
            </a:r>
            <a:r>
              <a:rPr lang="ru-RU" sz="2000" dirty="0"/>
              <a:t>т.е. Обмен требованиями (</a:t>
            </a:r>
            <a:r>
              <a:rPr lang="en-US" sz="2000" dirty="0"/>
              <a:t>ER) </a:t>
            </a:r>
            <a:r>
              <a:rPr lang="ru-RU" sz="2000" dirty="0"/>
              <a:t>использует совместно с </a:t>
            </a:r>
            <a:r>
              <a:rPr lang="en-US" sz="2000" dirty="0"/>
              <a:t>MVD </a:t>
            </a:r>
            <a:r>
              <a:rPr lang="ru-RU" sz="2000" dirty="0"/>
              <a:t>независимый формат определения требования </a:t>
            </a:r>
            <a:r>
              <a:rPr lang="en-US" sz="2000" dirty="0"/>
              <a:t>IFC.</a:t>
            </a:r>
            <a:endParaRPr lang="ru-RU" sz="2000" dirty="0"/>
          </a:p>
          <a:p>
            <a:pPr algn="just"/>
            <a:r>
              <a:rPr lang="ru-RU" sz="2000" dirty="0"/>
              <a:t>3. </a:t>
            </a:r>
            <a:r>
              <a:rPr lang="en-US" sz="2000" dirty="0"/>
              <a:t>MVD </a:t>
            </a:r>
            <a:r>
              <a:rPr lang="ru-RU" sz="2000" dirty="0"/>
              <a:t>используется в сертификации программного обеспечения, поскольку спецификация требований для </a:t>
            </a:r>
            <a:r>
              <a:rPr lang="en-US" sz="2000" dirty="0"/>
              <a:t>IFC </a:t>
            </a:r>
            <a:r>
              <a:rPr lang="ru-RU" sz="2000" dirty="0"/>
              <a:t>основана на обмене данными. Результаты сертификации зарегистрированы с помощью независимого формата определения требования </a:t>
            </a:r>
            <a:r>
              <a:rPr lang="en-US" sz="2000" dirty="0"/>
              <a:t>IFC, </a:t>
            </a:r>
            <a:r>
              <a:rPr lang="ru-RU" sz="2000" dirty="0"/>
              <a:t>который совмещен с обменом требованиями (</a:t>
            </a:r>
            <a:r>
              <a:rPr lang="en-US" sz="2000" dirty="0"/>
              <a:t>ER) IDM.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4F28F52-26E0-FA4D-8E3B-9C4DF649A307}"/>
              </a:ext>
            </a:extLst>
          </p:cNvPr>
          <p:cNvSpPr/>
          <p:nvPr/>
        </p:nvSpPr>
        <p:spPr>
          <a:xfrm>
            <a:off x="140261" y="5328403"/>
            <a:ext cx="61780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a typeface="Calibri" panose="020F0502020204030204" pitchFamily="34" charset="0"/>
              </a:rPr>
              <a:t>4. Требования проверки адекватности (верификации и </a:t>
            </a:r>
            <a:r>
              <a:rPr lang="ru-RU" sz="1800" dirty="0" err="1">
                <a:ea typeface="Calibri" panose="020F0502020204030204" pitchFamily="34" charset="0"/>
              </a:rPr>
              <a:t>валидации</a:t>
            </a:r>
            <a:r>
              <a:rPr lang="ru-RU" sz="1800" dirty="0">
                <a:ea typeface="Calibri" panose="020F0502020204030204" pitchFamily="34" charset="0"/>
              </a:rPr>
              <a:t>) данных формулируются в рамках обмена требованиями (</a:t>
            </a:r>
            <a:r>
              <a:rPr lang="en-US" sz="1800" dirty="0">
                <a:ea typeface="Calibri" panose="020F0502020204030204" pitchFamily="34" charset="0"/>
              </a:rPr>
              <a:t>ER) IDM </a:t>
            </a:r>
            <a:r>
              <a:rPr lang="ru-RU" sz="1800" dirty="0">
                <a:ea typeface="Calibri" panose="020F0502020204030204" pitchFamily="34" charset="0"/>
              </a:rPr>
              <a:t>как бизнес-правила (</a:t>
            </a:r>
            <a:r>
              <a:rPr lang="en-US" sz="1800" dirty="0">
                <a:ea typeface="Calibri" panose="020F0502020204030204" pitchFamily="34" charset="0"/>
              </a:rPr>
              <a:t>BR). </a:t>
            </a:r>
            <a:r>
              <a:rPr lang="ru-RU" sz="1800" dirty="0">
                <a:ea typeface="Calibri" panose="020F0502020204030204" pitchFamily="34" charset="0"/>
              </a:rPr>
              <a:t>Бизнес-правила могут быть соотнесены с техническим решением, основанным на открытом формате </a:t>
            </a:r>
            <a:r>
              <a:rPr lang="en-US" sz="1800" dirty="0">
                <a:ea typeface="Calibri" panose="020F0502020204030204" pitchFamily="34" charset="0"/>
              </a:rPr>
              <a:t>IFC, </a:t>
            </a:r>
            <a:r>
              <a:rPr lang="ru-RU" sz="1800" dirty="0">
                <a:ea typeface="Calibri" panose="020F0502020204030204" pitchFamily="34" charset="0"/>
              </a:rPr>
              <a:t>для подтверждения адекватности данных и реализованы в программном обеспечении проверки адекватности данных. Это позволяет гарантировать, что техническое решение для проверки адекватности данных соответствует требованиям.</a:t>
            </a:r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8C87F3-0338-8F41-8CE3-1AD29D19E53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1" y="1017231"/>
            <a:ext cx="6317021" cy="37494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359429-9DF5-F34A-AC4A-481AC7C5764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65" y="5469883"/>
            <a:ext cx="6229539" cy="38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2630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en-US" dirty="0"/>
              <a:t>IFC </a:t>
            </a:r>
            <a:r>
              <a:rPr lang="ru-RU" dirty="0"/>
              <a:t>и </a:t>
            </a:r>
            <a:r>
              <a:rPr lang="en-US" dirty="0"/>
              <a:t>MVD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FCC142-8CA5-B546-B9ED-6B483428EA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06" y="871263"/>
            <a:ext cx="6639584" cy="86963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170B58B-0003-C547-813C-0E9B7C6FDB13}"/>
              </a:ext>
            </a:extLst>
          </p:cNvPr>
          <p:cNvSpPr/>
          <p:nvPr/>
        </p:nvSpPr>
        <p:spPr>
          <a:xfrm>
            <a:off x="105510" y="1160849"/>
            <a:ext cx="617801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a typeface="Calibri" panose="020F0502020204030204" pitchFamily="34" charset="0"/>
              </a:rPr>
              <a:t>Выделенные в голубых прямоугольниках модели и соответствующее им ПО сопоставимы, потому что они – построены на основе одного определения (</a:t>
            </a:r>
            <a:r>
              <a:rPr lang="en-US" sz="1800" dirty="0">
                <a:ea typeface="Calibri" panose="020F0502020204030204" pitchFamily="34" charset="0"/>
              </a:rPr>
              <a:t>MVD A). </a:t>
            </a:r>
            <a:r>
              <a:rPr lang="ru-RU" sz="1800" dirty="0">
                <a:ea typeface="Calibri" panose="020F0502020204030204" pitchFamily="34" charset="0"/>
              </a:rPr>
              <a:t>Это общее определение может быть создано посредством объединения бизнес-требований, соответствующих бизнес-процессам компании или проекта. Результат такого моделирования - коллекция понятий и отношений между этими понятиями.</a:t>
            </a:r>
          </a:p>
          <a:p>
            <a:pPr algn="just"/>
            <a:r>
              <a:rPr lang="ru-RU" sz="1800" dirty="0">
                <a:ea typeface="Calibri" panose="020F0502020204030204" pitchFamily="34" charset="0"/>
              </a:rPr>
              <a:t>Такой подход позволяет сопоставлять любые наборы бизнес-требований, соответствующих практическим задачам, возможностям программного обеспечения. В соответствии с этим вы можете получить ответа на следующие вопросы:</a:t>
            </a:r>
          </a:p>
          <a:p>
            <a:pPr algn="just"/>
            <a:r>
              <a:rPr lang="ru-RU" sz="1800" dirty="0">
                <a:ea typeface="Calibri" panose="020F0502020204030204" pitchFamily="34" charset="0"/>
              </a:rPr>
              <a:t>•	Какие данные могут быть переданы между двумя программными продуктами с помощью </a:t>
            </a:r>
            <a:r>
              <a:rPr lang="en-US" sz="1800" dirty="0">
                <a:ea typeface="Calibri" panose="020F0502020204030204" pitchFamily="34" charset="0"/>
              </a:rPr>
              <a:t>IFCs </a:t>
            </a:r>
            <a:r>
              <a:rPr lang="ru-RU" sz="1800" dirty="0">
                <a:ea typeface="Calibri" panose="020F0502020204030204" pitchFamily="34" charset="0"/>
              </a:rPr>
              <a:t>и каковы ограничения этого обмена данными? Сравните конфигурации программных продуктов для одного </a:t>
            </a:r>
            <a:r>
              <a:rPr lang="en-US" sz="1800" dirty="0">
                <a:ea typeface="Calibri" panose="020F0502020204030204" pitchFamily="34" charset="0"/>
              </a:rPr>
              <a:t>MVD </a:t>
            </a:r>
            <a:r>
              <a:rPr lang="ru-RU" sz="1800" dirty="0">
                <a:ea typeface="Calibri" panose="020F0502020204030204" pitchFamily="34" charset="0"/>
              </a:rPr>
              <a:t>спецификации </a:t>
            </a:r>
            <a:r>
              <a:rPr lang="en-US" sz="1800" dirty="0">
                <a:ea typeface="Calibri" panose="020F0502020204030204" pitchFamily="34" charset="0"/>
              </a:rPr>
              <a:t>IFC.</a:t>
            </a:r>
          </a:p>
          <a:p>
            <a:pPr algn="just"/>
            <a:r>
              <a:rPr lang="en-US" sz="1800" dirty="0">
                <a:ea typeface="Calibri" panose="020F0502020204030204" pitchFamily="34" charset="0"/>
              </a:rPr>
              <a:t>•	</a:t>
            </a:r>
            <a:r>
              <a:rPr lang="ru-RU" sz="1800" dirty="0">
                <a:ea typeface="Calibri" panose="020F0502020204030204" pitchFamily="34" charset="0"/>
              </a:rPr>
              <a:t>Проверить на сколько хорошо программный продукт поддерживает Требования к информационному обмену? Сравнить конфигурацию программного продукта с конфигурацией Модели информационного обмена.</a:t>
            </a:r>
          </a:p>
          <a:p>
            <a:pPr algn="just"/>
            <a:r>
              <a:rPr lang="ru-RU" sz="1800" dirty="0">
                <a:ea typeface="Calibri" panose="020F0502020204030204" pitchFamily="34" charset="0"/>
              </a:rPr>
              <a:t>•	Какие новые данные требуются, при переходе от одного этапа проекта к другому? Сравнить конфигурации двух Моделей информационного обмена.</a:t>
            </a:r>
          </a:p>
          <a:p>
            <a:pPr algn="just"/>
            <a:endParaRPr lang="ru-RU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945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основные принципы ТИМ на базе </a:t>
            </a:r>
            <a:r>
              <a:rPr lang="en-US" dirty="0"/>
              <a:t>IFC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8CC662-C353-7540-B9F0-B81A00BB9EE1}"/>
              </a:ext>
            </a:extLst>
          </p:cNvPr>
          <p:cNvSpPr/>
          <p:nvPr/>
        </p:nvSpPr>
        <p:spPr>
          <a:xfrm>
            <a:off x="290347" y="1118022"/>
            <a:ext cx="12424106" cy="5578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Обеспечение применения системного подхода в строительной отрасли;</a:t>
            </a:r>
            <a:endParaRPr lang="ru-RU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Использование методик системного подхода при реализации инвестиционно-строительного проекта;</a:t>
            </a:r>
            <a:endParaRPr lang="ru-RU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Формирование требований к информационному обмену на основе описания бизнес-процессов и формирования единых информационных моделей;</a:t>
            </a:r>
            <a:endParaRPr lang="ru-RU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Обеспечение возможности повторного использования информационных моделей;</a:t>
            </a: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ea typeface="Calibri" panose="020F0502020204030204" pitchFamily="34" charset="0"/>
              </a:rPr>
              <a:t>Возможность проверки программного обеспечения на соответствие информационным моделям и соответственно требованиям к информационному обмену.</a:t>
            </a: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05766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Информационные потоки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990CA3-1076-3142-8A00-1496B277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0" y="1389307"/>
            <a:ext cx="12540319" cy="70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56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1</a:t>
            </a:r>
            <a:r>
              <a:rPr dirty="0"/>
              <a:t>.</a:t>
            </a:r>
            <a:r>
              <a:rPr lang="ru-RU" dirty="0"/>
              <a:t>2</a:t>
            </a:r>
            <a:r>
              <a:rPr dirty="0"/>
              <a:t> </a:t>
            </a:r>
            <a:r>
              <a:rPr lang="ru-RU" dirty="0"/>
              <a:t>Введение в технологию: определение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B5A0FE-650B-0147-B0CC-204F8782E16C}"/>
              </a:ext>
            </a:extLst>
          </p:cNvPr>
          <p:cNvSpPr/>
          <p:nvPr/>
        </p:nvSpPr>
        <p:spPr>
          <a:xfrm>
            <a:off x="178918" y="6920898"/>
            <a:ext cx="12646964" cy="13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Цифровым двойником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городской системы интегрированная с этой социокиберфизической системой посредством сетей связи и систем сбора и обработки информации, основанная на адекватных алгоритмических моделях.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3A5013-AD69-6F4A-8C63-5B98F6BFD298}"/>
              </a:ext>
            </a:extLst>
          </p:cNvPr>
          <p:cNvSpPr/>
          <p:nvPr/>
        </p:nvSpPr>
        <p:spPr>
          <a:xfrm>
            <a:off x="205740" y="5449468"/>
            <a:ext cx="12646964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Цифровой тенью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системы обеспечивающая сбор и обработку больших данных посредством сетей связи и систем сбора и обработки информации.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6F39C0-2F30-C84E-9F88-A259F0EE4E56}"/>
              </a:ext>
            </a:extLst>
          </p:cNvPr>
          <p:cNvSpPr/>
          <p:nvPr/>
        </p:nvSpPr>
        <p:spPr>
          <a:xfrm>
            <a:off x="152096" y="1007747"/>
            <a:ext cx="12646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Информационная модель антропогенного объекта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комплексное стандартизированное цифровое представление свойств, параметров, связей антропогенного объекта</a:t>
            </a:r>
            <a:r>
              <a:rPr lang="ru-RU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 виде информационных наборов</a:t>
            </a:r>
            <a:r>
              <a:rPr lang="ru-RU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и сбалансированной многоуровневой матрицы требований, целевых показателей и ресурсных ограничений о материальных и не материальных элементах антропогенного объекта. Одновременно с этим содержащее множество взаимоувязанных верифицированных и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валидированных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мультидисциплинарных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математических и компьютерных: объекта (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нульмерных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, одномерных, двумерных, трехмерных), процессов, хранения, управления и обмена данными, правила трансформации данных и моделей.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370213-7046-4C4E-ABBC-EABD0E028194}"/>
              </a:ext>
            </a:extLst>
          </p:cNvPr>
          <p:cNvSpPr/>
          <p:nvPr/>
        </p:nvSpPr>
        <p:spPr>
          <a:xfrm>
            <a:off x="205740" y="4536204"/>
            <a:ext cx="12646964" cy="45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7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НТД: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Дополненной определение 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ГОСТ Р 57269 – 2016 «Интегрированный подход к управлению информацией жизненного цикла антропогенных объектов и сред. Термины и определения» </a:t>
            </a:r>
          </a:p>
        </p:txBody>
      </p:sp>
    </p:spTree>
    <p:extLst>
      <p:ext uri="{BB962C8B-B14F-4D97-AF65-F5344CB8AC3E}">
        <p14:creationId xmlns:p14="http://schemas.microsoft.com/office/powerpoint/2010/main" val="366287451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Перспективная схема развития </a:t>
            </a:r>
            <a:r>
              <a:rPr lang="en-US" dirty="0"/>
              <a:t>IFC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9A88D-7435-2240-AA6E-A93B6D03E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262" y="1256323"/>
            <a:ext cx="7984191" cy="770887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3FB32B-850C-4247-86A2-017B239C4894}"/>
              </a:ext>
            </a:extLst>
          </p:cNvPr>
          <p:cNvSpPr/>
          <p:nvPr/>
        </p:nvSpPr>
        <p:spPr>
          <a:xfrm>
            <a:off x="190893" y="1256323"/>
            <a:ext cx="40991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Технический комитет </a:t>
            </a:r>
            <a:r>
              <a:rPr lang="en-US" sz="2000" dirty="0" err="1"/>
              <a:t>BuildingSMART</a:t>
            </a:r>
            <a:r>
              <a:rPr lang="en-US" sz="2000" dirty="0"/>
              <a:t> International </a:t>
            </a:r>
            <a:r>
              <a:rPr lang="ru-RU" sz="2000" dirty="0"/>
              <a:t>организует работу по развитию нейтрального формата с учетом развития современных технологий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608400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Перспективная схема развития </a:t>
            </a:r>
            <a:r>
              <a:rPr lang="en-US" dirty="0"/>
              <a:t>IFC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488C33-DCEA-3E45-B5A3-A059092D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88" y="1669072"/>
            <a:ext cx="12458023" cy="65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544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Перспективная схема развития </a:t>
            </a:r>
            <a:r>
              <a:rPr lang="en-US" dirty="0"/>
              <a:t>IFC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52F19-DE84-AE4B-9CC3-CDE1A50C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23" y="996754"/>
            <a:ext cx="12252754" cy="80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062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Уровни стандарта </a:t>
            </a:r>
            <a:r>
              <a:rPr lang="en-US" dirty="0"/>
              <a:t>IFC4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866709-62AC-5F4A-84A3-DB05B223F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2" y="1017953"/>
            <a:ext cx="5530961" cy="790137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949604-2565-624F-8A9F-11F1DFF92F26}"/>
              </a:ext>
            </a:extLst>
          </p:cNvPr>
          <p:cNvSpPr/>
          <p:nvPr/>
        </p:nvSpPr>
        <p:spPr>
          <a:xfrm>
            <a:off x="5770203" y="932590"/>
            <a:ext cx="69431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Уровень функциональных областей</a:t>
            </a:r>
            <a:r>
              <a:rPr lang="ru-RU" sz="2000" dirty="0"/>
              <a:t> — </a:t>
            </a:r>
            <a:r>
              <a:rPr lang="ru-RU" sz="1800" dirty="0"/>
              <a:t>этот верхний уровень включает схемы данных, содержащие определения сущностей, являющихся детализациями изделий, процессов или ресурсов, относящихся к определенной сфере, области строительной отрасли. Такие определения обычно используются для обмена информацией между различными областями и ее совместного использования.</a:t>
            </a:r>
            <a:endParaRPr lang="ru-RU" sz="20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119CCA-DEBF-2E43-9DC9-EF65292A73A3}"/>
              </a:ext>
            </a:extLst>
          </p:cNvPr>
          <p:cNvSpPr/>
          <p:nvPr/>
        </p:nvSpPr>
        <p:spPr>
          <a:xfrm>
            <a:off x="5770203" y="2994693"/>
            <a:ext cx="694317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Уровень функциональной совместимости</a:t>
            </a:r>
            <a:r>
              <a:rPr lang="ru-RU" sz="2000" dirty="0"/>
              <a:t> - </a:t>
            </a:r>
            <a:r>
              <a:rPr lang="ru-RU" sz="1800" dirty="0"/>
              <a:t>этот следующий уровень содержит схемы с определениями сущностей, связанными с конкретными универсальными типами изделий, процессами или детализациями ресурсов, используемые в нескольких дисциплинах. Как правило, эти определения применяются для обмена строительной информацией между различными функциональными областями строительной отрасли ее совместного использования;</a:t>
            </a:r>
            <a:endParaRPr lang="en-US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200353A-F1F2-DE4B-A26B-82C3C70B8351}"/>
              </a:ext>
            </a:extLst>
          </p:cNvPr>
          <p:cNvSpPr/>
          <p:nvPr/>
        </p:nvSpPr>
        <p:spPr>
          <a:xfrm>
            <a:off x="5770203" y="5419158"/>
            <a:ext cx="69431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Основной уровень </a:t>
            </a:r>
            <a:r>
              <a:rPr lang="ru-RU" sz="1800" dirty="0"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— </a:t>
            </a:r>
            <a:r>
              <a:rPr lang="ru-RU" sz="1600" dirty="0"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этот следующий уровень содержит схему ядра и схемы расширения основного понятийного уровня, содержащие наиболее общие определения сущностей. Все сущности, определенные на базовом или более высоком уровне, содержат глобально уникальный идентификатор, а также, возможно, сведения о владельце и хронологии своего существования</a:t>
            </a:r>
            <a:endParaRPr lang="en-US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ACBA51-D66F-5E45-AE82-7FD055B1FCB5}"/>
              </a:ext>
            </a:extLst>
          </p:cNvPr>
          <p:cNvSpPr/>
          <p:nvPr/>
        </p:nvSpPr>
        <p:spPr>
          <a:xfrm>
            <a:off x="5770203" y="7189794"/>
            <a:ext cx="69431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Уровень ресурсов</a:t>
            </a:r>
            <a:r>
              <a:rPr lang="ru-RU" sz="2000" dirty="0"/>
              <a:t> — этот нижний уровень содержит все варианты схем, содержащие определения ресурсов. Эти определения не имеют глобально уникального идентификатора и не должны использоваться вне связи с определением сущности более высокого уровня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786307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Термины и определения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FCB1C8B-214F-F141-9E2B-3F933C6D9DE5}"/>
              </a:ext>
            </a:extLst>
          </p:cNvPr>
          <p:cNvSpPr/>
          <p:nvPr/>
        </p:nvSpPr>
        <p:spPr>
          <a:xfrm>
            <a:off x="127711" y="1266160"/>
            <a:ext cx="1274937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800" b="1" dirty="0" err="1"/>
              <a:t>Актор</a:t>
            </a:r>
            <a:r>
              <a:rPr lang="ru-RU" sz="1800" b="1" dirty="0"/>
              <a:t> </a:t>
            </a:r>
            <a:r>
              <a:rPr lang="ru-RU" sz="1800" dirty="0"/>
              <a:t>частное лицо, организация или лицо, действующее от имени организации.</a:t>
            </a:r>
          </a:p>
          <a:p>
            <a:pPr algn="l"/>
            <a:r>
              <a:rPr lang="ru-RU" sz="1800" b="1" dirty="0"/>
              <a:t>Атрибут </a:t>
            </a:r>
            <a:r>
              <a:rPr lang="ru-RU" sz="1800" dirty="0"/>
              <a:t>единица информации сущности, определяемая конкретным типом или ссылкой на конкретную сущность</a:t>
            </a:r>
            <a:br>
              <a:rPr lang="ru-RU" sz="1800" dirty="0"/>
            </a:br>
            <a:r>
              <a:rPr lang="ru-RU" sz="1800" b="1" dirty="0"/>
              <a:t>прямой атрибут </a:t>
            </a:r>
            <a:r>
              <a:rPr lang="ru-RU" sz="1800" dirty="0"/>
              <a:t>скалярные значения или коллекции, к которым относятся набор (</a:t>
            </a:r>
            <a:r>
              <a:rPr lang="en-US" sz="1800" dirty="0"/>
              <a:t>Set) (</a:t>
            </a:r>
            <a:r>
              <a:rPr lang="ru-RU" sz="1800" dirty="0"/>
              <a:t>неупорядоченные уникальные значения), список (</a:t>
            </a:r>
            <a:r>
              <a:rPr lang="en-US" sz="1800" dirty="0"/>
              <a:t>List) (</a:t>
            </a:r>
            <a:r>
              <a:rPr lang="ru-RU" sz="1800" dirty="0"/>
              <a:t>упорядоченные данные) или массив (</a:t>
            </a:r>
            <a:r>
              <a:rPr lang="en-US" sz="1800" dirty="0"/>
              <a:t>Array) (</a:t>
            </a:r>
            <a:r>
              <a:rPr lang="ru-RU" sz="1800" dirty="0"/>
              <a:t>упорядоченные разреженные данные), в соответствии с определением в [</a:t>
            </a:r>
            <a:r>
              <a:rPr lang="en-US" sz="1800" dirty="0"/>
              <a:t>ISO 10303-11]</a:t>
            </a:r>
            <a:br>
              <a:rPr lang="en-US" sz="1800" dirty="0"/>
            </a:br>
            <a:r>
              <a:rPr lang="ru-RU" sz="1800" b="1" dirty="0"/>
              <a:t>обратный атрибут </a:t>
            </a:r>
            <a:r>
              <a:rPr lang="ru-RU" sz="1800" dirty="0"/>
              <a:t>единица информации, определяющая запросы для получения связанных данных и обеспечивающая ссылочную целостность данных </a:t>
            </a:r>
            <a:br>
              <a:rPr lang="ru-RU" sz="1800" dirty="0"/>
            </a:br>
            <a:r>
              <a:rPr lang="ru-RU" sz="1800" dirty="0"/>
              <a:t>ПРИМЕЧАНИЕ Аналог термина «свойство навигации» в объектно-реляционных программных средах.</a:t>
            </a:r>
          </a:p>
          <a:p>
            <a:pPr algn="l"/>
            <a:r>
              <a:rPr lang="ru-RU" sz="1800" b="1" dirty="0"/>
              <a:t>производный атрибут </a:t>
            </a:r>
            <a:r>
              <a:rPr lang="ru-RU" sz="1800" dirty="0"/>
              <a:t>единица информации, рассчитанная по значениям других атрибутов при помощи выражения, определенного в схеме</a:t>
            </a:r>
          </a:p>
          <a:p>
            <a:pPr algn="l"/>
            <a:r>
              <a:rPr lang="ru-RU" sz="1800" b="1" dirty="0"/>
              <a:t>ограничения атрибутов </a:t>
            </a:r>
            <a:r>
              <a:rPr lang="ru-RU" sz="1800" dirty="0"/>
              <a:t>тип данных, ограничивающий возможные значения атрибутов </a:t>
            </a:r>
          </a:p>
          <a:p>
            <a:pPr algn="l"/>
            <a:r>
              <a:rPr lang="ru-RU" sz="1800" b="1" dirty="0"/>
              <a:t>Классификация </a:t>
            </a:r>
            <a:r>
              <a:rPr lang="ru-RU" sz="1800" dirty="0"/>
              <a:t>категоризация, как акт распределения сущностей по классам или категориям одного типа</a:t>
            </a:r>
          </a:p>
          <a:p>
            <a:pPr algn="l"/>
            <a:r>
              <a:rPr lang="ru-RU" sz="1800" b="1" dirty="0"/>
              <a:t>Ограничение </a:t>
            </a:r>
            <a:r>
              <a:rPr lang="ru-RU" sz="1800" dirty="0"/>
              <a:t>ограничение, вызванное конкретной причиной </a:t>
            </a:r>
            <a:br>
              <a:rPr lang="ru-RU" sz="1800" dirty="0"/>
            </a:br>
            <a:r>
              <a:rPr lang="ru-RU" sz="1800" dirty="0"/>
              <a:t>ПРИМЕЧАНИЕ Детализация обобщенного термина "управление".</a:t>
            </a:r>
          </a:p>
          <a:p>
            <a:pPr algn="l"/>
            <a:r>
              <a:rPr lang="ru-RU" sz="1800" b="1" dirty="0"/>
              <a:t>Управление </a:t>
            </a:r>
            <a:r>
              <a:rPr lang="ru-RU" sz="1800" dirty="0"/>
              <a:t>директива, требующая выполнения указанных требований, например по области действия, времени или стоимости </a:t>
            </a:r>
            <a:br>
              <a:rPr lang="ru-RU" sz="1800" dirty="0"/>
            </a:br>
            <a:r>
              <a:rPr lang="ru-RU" sz="1800" dirty="0"/>
              <a:t>ПРИМЕЧАНИЕ Детализация обобщенного объекта.</a:t>
            </a:r>
          </a:p>
          <a:p>
            <a:pPr algn="l"/>
            <a:r>
              <a:rPr lang="ru-RU" sz="1800" b="1" dirty="0"/>
              <a:t>Словарь </a:t>
            </a:r>
            <a:r>
              <a:rPr lang="ru-RU" sz="1800" dirty="0"/>
              <a:t>набор слов, терминов или понятий, с их определением</a:t>
            </a:r>
          </a:p>
          <a:p>
            <a:pPr algn="l"/>
            <a:r>
              <a:rPr lang="ru-RU" sz="1800" b="1" dirty="0"/>
              <a:t>Элемент </a:t>
            </a:r>
            <a:r>
              <a:rPr lang="ru-RU" sz="1800" dirty="0"/>
              <a:t>осязаемое физическое изделие, которое можно описать представлением формы, представлениями материалов и другими свойствами </a:t>
            </a:r>
            <a:br>
              <a:rPr lang="ru-RU" sz="1800" dirty="0"/>
            </a:br>
            <a:r>
              <a:rPr lang="ru-RU" sz="1800" dirty="0"/>
              <a:t>ПРИМЕЧАНИЕ Детализация обобщенного изделия.</a:t>
            </a:r>
          </a:p>
          <a:p>
            <a:pPr algn="l"/>
            <a:r>
              <a:rPr lang="ru-RU" sz="1800" b="1" dirty="0"/>
              <a:t>реализация элемента </a:t>
            </a:r>
            <a:r>
              <a:rPr lang="ru-RU" sz="1800" dirty="0"/>
              <a:t>положение элемента в системе координат проекта и его локализация в пространственной структуре</a:t>
            </a:r>
          </a:p>
          <a:p>
            <a:pPr algn="l"/>
            <a:r>
              <a:rPr lang="ru-RU" sz="1800" b="1" dirty="0"/>
              <a:t>Сущность </a:t>
            </a:r>
            <a:r>
              <a:rPr lang="ru-RU" sz="1800" dirty="0"/>
              <a:t>класс информации, определяемый общими атрибутами и ограничениями согласно [</a:t>
            </a:r>
            <a:r>
              <a:rPr lang="en-US" sz="1800" dirty="0"/>
              <a:t>ISO 10303-11] </a:t>
            </a:r>
            <a:br>
              <a:rPr lang="en-US" sz="1800" dirty="0"/>
            </a:br>
            <a:r>
              <a:rPr lang="ru-RU" sz="1800" dirty="0"/>
              <a:t>ПРИМЕЧАНИЕ Аналог термина «класс» в обычных языках программирования, но с описанием только структуры данных (без описания поведения при помощи методов).</a:t>
            </a:r>
          </a:p>
        </p:txBody>
      </p:sp>
    </p:spTree>
    <p:extLst>
      <p:ext uri="{BB962C8B-B14F-4D97-AF65-F5344CB8AC3E}">
        <p14:creationId xmlns:p14="http://schemas.microsoft.com/office/powerpoint/2010/main" val="18821177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Основные понятия и допущения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2B9097-98BB-6D4D-9462-6CA86A39D58A}"/>
              </a:ext>
            </a:extLst>
          </p:cNvPr>
          <p:cNvSpPr/>
          <p:nvPr/>
        </p:nvSpPr>
        <p:spPr>
          <a:xfrm>
            <a:off x="237067" y="842627"/>
            <a:ext cx="124773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Спецификация состоит из схемы, определяющей типы данных, а также общих понятий, устанавливающих использование типов данных для конкретных сценариев.</a:t>
            </a:r>
          </a:p>
          <a:p>
            <a:pPr algn="just"/>
            <a:r>
              <a:rPr lang="ru-RU" sz="2000" dirty="0"/>
              <a:t>Каждый понятийный шаблон определяет граф сущностей и атрибутов с ограничениями и параметрами, установленными для определенных атрибутов и типов экземпляров. Различные сущности этой схемы ссылаются на такие понятийные шаблоны и детализируют их для конкретных применений путем определения параметров.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73E66D3-128D-C843-873B-988562F66F2E}"/>
              </a:ext>
            </a:extLst>
          </p:cNvPr>
          <p:cNvGraphicFramePr>
            <a:graphicFrameLocks noGrp="1"/>
          </p:cNvGraphicFramePr>
          <p:nvPr/>
        </p:nvGraphicFramePr>
        <p:xfrm>
          <a:off x="290347" y="2781620"/>
          <a:ext cx="12424108" cy="6715764"/>
        </p:xfrm>
        <a:graphic>
          <a:graphicData uri="http://schemas.openxmlformats.org/drawingml/2006/table">
            <a:tbl>
              <a:tblPr/>
              <a:tblGrid>
                <a:gridCol w="3106027">
                  <a:extLst>
                    <a:ext uri="{9D8B030D-6E8A-4147-A177-3AD203B41FA5}">
                      <a16:colId xmlns:a16="http://schemas.microsoft.com/office/drawing/2014/main" val="1582428132"/>
                    </a:ext>
                  </a:extLst>
                </a:gridCol>
                <a:gridCol w="3106027">
                  <a:extLst>
                    <a:ext uri="{9D8B030D-6E8A-4147-A177-3AD203B41FA5}">
                      <a16:colId xmlns:a16="http://schemas.microsoft.com/office/drawing/2014/main" val="3351570725"/>
                    </a:ext>
                  </a:extLst>
                </a:gridCol>
                <a:gridCol w="3106027">
                  <a:extLst>
                    <a:ext uri="{9D8B030D-6E8A-4147-A177-3AD203B41FA5}">
                      <a16:colId xmlns:a16="http://schemas.microsoft.com/office/drawing/2014/main" val="1900238785"/>
                    </a:ext>
                  </a:extLst>
                </a:gridCol>
                <a:gridCol w="3106027">
                  <a:extLst>
                    <a:ext uri="{9D8B030D-6E8A-4147-A177-3AD203B41FA5}">
                      <a16:colId xmlns:a16="http://schemas.microsoft.com/office/drawing/2014/main" val="2034956234"/>
                    </a:ext>
                  </a:extLst>
                </a:gridCol>
              </a:tblGrid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b="1" dirty="0">
                          <a:effectLst/>
                        </a:rPr>
                        <a:t>Шаблон</a:t>
                      </a: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>
                          <a:effectLst/>
                        </a:rPr>
                        <a:t>Шаблон</a:t>
                      </a: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>
                          <a:effectLst/>
                        </a:rPr>
                        <a:t>Шаблон</a:t>
                      </a: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>
                          <a:effectLst/>
                        </a:rPr>
                        <a:t>Шаблон</a:t>
                      </a: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84702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"/>
                        </a:rPr>
                        <a:t>Контекст проекта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5"/>
                        </a:rPr>
                        <a:t>Композиция объектов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6"/>
                        </a:rPr>
                        <a:t>Геометрическое представление изделия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7"/>
                        </a:rPr>
                        <a:t>Форма типа изделия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686178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"/>
                        </a:rPr>
                        <a:t>Объявление проекта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"/>
                        </a:rPr>
                        <a:t>Агрегирование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"/>
                        </a:rPr>
                        <a:t>Геометрия центра тяжести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1"/>
                        </a:rPr>
                        <a:t>Геометрическое представление типа изделия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039887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2"/>
                        </a:rPr>
                        <a:t>Единицы измерения в проекте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3"/>
                        </a:rPr>
                        <a:t>Композиция элементов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4"/>
                        </a:rPr>
                        <a:t>Геометрия охватывающей прямоугольной призмы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5"/>
                        </a:rPr>
                        <a:t>Геометрия оси для типа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383624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6"/>
                        </a:rPr>
                        <a:t>Контекст представления проекта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7"/>
                        </a:rPr>
                        <a:t>Декомпозиция элемента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8"/>
                        </a:rPr>
                        <a:t>Геометрия аннотации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9"/>
                        </a:rPr>
                        <a:t>Геометрия тела для типа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95967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0"/>
                        </a:rPr>
                        <a:t>Информация о классификации в проекте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1"/>
                        </a:rPr>
                        <a:t>Пространственная композиция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2"/>
                        </a:rPr>
                        <a:t>Двумерная геометрия аннотации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3"/>
                        </a:rPr>
                        <a:t>Геометрия освещения для типа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2569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4"/>
                        </a:rPr>
                        <a:t>Сведения о документах проекта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5"/>
                        </a:rPr>
                        <a:t>Пространственная декомпозиция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6"/>
                        </a:rPr>
                        <a:t>Трехмерная геометрия аннотации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7"/>
                        </a:rPr>
                        <a:t>Геометрия зазора для типа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998222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8"/>
                        </a:rPr>
                        <a:t>Информация о библиотеке проекта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29"/>
                        </a:rPr>
                        <a:t>Вложение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0"/>
                        </a:rPr>
                        <a:t>Геометрия оси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1"/>
                        </a:rPr>
                        <a:t>Ограничения ресурсов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79516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2"/>
                        </a:rPr>
                        <a:t>Определение объекта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3"/>
                        </a:rPr>
                        <a:t>Вложение объектов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4"/>
                        </a:rPr>
                        <a:t>Двумерная геометрия оси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35"/>
                        </a:rPr>
                        <a:t>Стоимость ресурсов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33899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6"/>
                        </a:rPr>
                        <a:t>Определение типа объекта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7"/>
                        </a:rPr>
                        <a:t>Вложение деталей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38"/>
                        </a:rPr>
                        <a:t>Трехмерная геометрия оси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39"/>
                        </a:rPr>
                        <a:t>Количественный параметр ресурсов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89840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0"/>
                        </a:rPr>
                        <a:t>Наборы свойств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1"/>
                        </a:rPr>
                        <a:t>Вложение портов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2"/>
                        </a:rPr>
                        <a:t>Геометрия контура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43"/>
                        </a:rPr>
                        <a:t>Последовательность управления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364192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4"/>
                        </a:rPr>
                        <a:t>Наборы свойств объектов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5"/>
                        </a:rPr>
                        <a:t>Пустоты в элементах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6"/>
                        </a:rPr>
                        <a:t>Геометрия набора контуров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47"/>
                        </a:rPr>
                        <a:t>Структурная активность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35923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8"/>
                        </a:rPr>
                        <a:t>Наборы свойств типов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49"/>
                        </a:rPr>
                        <a:t>Присваивание объекта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0"/>
                        </a:rPr>
                        <a:t>Геометрия профиля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1"/>
                        </a:rPr>
                        <a:t>Структурная соединяемость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44564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2"/>
                        </a:rPr>
                        <a:t>Наборы свойств для показателей производительности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3"/>
                        </a:rPr>
                        <a:t>Присваивание актора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   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54"/>
                        </a:rPr>
                        <a:t>Трехмерная геометрия профиля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55"/>
                        </a:rPr>
                        <a:t>Синтагматическая сочлененность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149626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6"/>
                        </a:rPr>
                        <a:t>Наборы количественных параметров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7"/>
                        </a:rPr>
                        <a:t>Управляющее присваивание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58"/>
                        </a:rPr>
                        <a:t>Геометрия поверхности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59"/>
                        </a:rPr>
                        <a:t>Форма изделия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96004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0"/>
                        </a:rPr>
                        <a:t>Атрибуты объекта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1"/>
                        </a:rPr>
                        <a:t>Присваивание группы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2"/>
                        </a:rPr>
                        <a:t>Трехмерная геометрия поверхности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63"/>
                        </a:rPr>
                        <a:t>Размещение изделия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38589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4"/>
                        </a:rPr>
                        <a:t>Программные идентификаторы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5"/>
                        </a:rPr>
                        <a:t>Присваивание изделия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6"/>
                        </a:rPr>
                        <a:t>Ссылочная геометрия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 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67"/>
                        </a:rPr>
                        <a:t>Локальное размещение изделия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322063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8"/>
                        </a:rPr>
                        <a:t>Управление версиями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69"/>
                        </a:rPr>
                        <a:t>Присваивание процессу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0"/>
                        </a:rPr>
                        <a:t>Геометрия тела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140356"/>
                  </a:ext>
                </a:extLst>
              </a:tr>
              <a:tr h="257173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1"/>
                        </a:rPr>
                        <a:t>Предопределенный тип объекта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2"/>
                        </a:rPr>
                        <a:t>Присваивание ресурсу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3"/>
                        </a:rPr>
                        <a:t>Геометрия тела из поверхностных или сплошных моделей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07235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4"/>
                        </a:rPr>
                        <a:t>Атрибуты реализаций объектов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5"/>
                        </a:rPr>
                        <a:t>Присваивание типу изделия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6"/>
                        </a:rPr>
                        <a:t>Геометрия тела поверхностной модели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843229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7"/>
                        </a:rPr>
                        <a:t>Атрибуты реализаций деталей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8"/>
                        </a:rPr>
                        <a:t>Присваивание типа ресурса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79"/>
                        </a:rPr>
                        <a:t>Мозаичная геометрия тела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09520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0"/>
                        </a:rPr>
                        <a:t>Атрибуты двери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1"/>
                        </a:rPr>
                        <a:t>Соединение объектов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2"/>
                        </a:rPr>
                        <a:t>Геометрия тела сдвига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38942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3"/>
                        </a:rPr>
                        <a:t>Сопоставление объекта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4"/>
                        </a:rPr>
                        <a:t>Пространственная структура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5"/>
                        </a:rPr>
                        <a:t>Геометрия тела сложного сдвига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72274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6"/>
                        </a:rPr>
                        <a:t>Сопоставление классификации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7"/>
                        </a:rPr>
                        <a:t>Пространственный контейнер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8"/>
                        </a:rPr>
                        <a:t>Геометрия контурного представления тела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636949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89"/>
                        </a:rPr>
                        <a:t>Сопоставление документов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0"/>
                        </a:rPr>
                        <a:t>Пространственное включение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1"/>
                        </a:rPr>
                        <a:t>Геометрия детального контурного представления тела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20328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2"/>
                        </a:rPr>
                        <a:t>Сопоставление утверждений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3"/>
                        </a:rPr>
                        <a:t>Границы пространств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4"/>
                        </a:rPr>
                        <a:t>Конструктивная блочная геометрия (</a:t>
                      </a:r>
                      <a:r>
                        <a:rPr lang="en-US" sz="900" u="none" strike="noStrike">
                          <a:solidFill>
                            <a:srgbClr val="3399FF"/>
                          </a:solidFill>
                          <a:effectLst/>
                          <a:hlinkClick r:id="rId94"/>
                        </a:rPr>
                        <a:t>CSG) 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4"/>
                        </a:rPr>
                        <a:t>тела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54321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5"/>
                        </a:rPr>
                        <a:t>Сопоставление ограничений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6"/>
                        </a:rPr>
                        <a:t>Границы пространств, уровень 1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7"/>
                        </a:rPr>
                        <a:t>Геометрия тела вырезания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78253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8"/>
                        </a:rPr>
                        <a:t>Сопоставление материалов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99"/>
                        </a:rPr>
                        <a:t>Соединение деталей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0"/>
                        </a:rPr>
                        <a:t>Геометрия зазора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3369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1"/>
                        </a:rPr>
                        <a:t>Однородный материал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2"/>
                        </a:rPr>
                        <a:t>Сочлененность траекторий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3"/>
                        </a:rPr>
                        <a:t>Геометрия освещения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20234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4"/>
                        </a:rPr>
                        <a:t>Наборы слоев материала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 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105"/>
                        </a:rPr>
                        <a:t>Подключение портов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6"/>
                        </a:rPr>
                        <a:t>Геометрия точек съемки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612633"/>
                  </a:ext>
                </a:extLst>
              </a:tr>
              <a:tr h="146439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7"/>
                        </a:rPr>
                        <a:t>Использование набора слоев материала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8"/>
                        </a:rPr>
                        <a:t>Заполнение деталей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09"/>
                        </a:rPr>
                        <a:t>Сопоставленная геометрия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68948"/>
                  </a:ext>
                </a:extLst>
              </a:tr>
              <a:tr h="257173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10"/>
                        </a:rPr>
                        <a:t>Набор профилей материалов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111"/>
                        </a:rPr>
                        <a:t>Представление топологии изделий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13179"/>
                  </a:ext>
                </a:extLst>
              </a:tr>
              <a:tr h="257173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12"/>
                        </a:rPr>
                        <a:t>Применение наборов профилей материала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dirty="0">
                          <a:effectLst/>
                        </a:rPr>
                        <a:t>    </a:t>
                      </a:r>
                      <a:r>
                        <a:rPr lang="ru-RU" sz="900" u="none" strike="noStrike" dirty="0">
                          <a:solidFill>
                            <a:srgbClr val="3399FF"/>
                          </a:solidFill>
                          <a:effectLst/>
                          <a:hlinkClick r:id="rId113"/>
                        </a:rPr>
                        <a:t>Базовая топология</a:t>
                      </a:r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50337"/>
                  </a:ext>
                </a:extLst>
              </a:tr>
              <a:tr h="257173">
                <a:tc>
                  <a:txBody>
                    <a:bodyPr/>
                    <a:lstStyle/>
                    <a:p>
                      <a:pPr algn="l" fontAlgn="t"/>
                      <a:r>
                        <a:rPr lang="ru-RU" sz="900">
                          <a:effectLst/>
                        </a:rPr>
                        <a:t>    </a:t>
                      </a:r>
                      <a:r>
                        <a:rPr lang="ru-RU" sz="900" u="none" strike="noStrike">
                          <a:solidFill>
                            <a:srgbClr val="3399FF"/>
                          </a:solidFill>
                          <a:effectLst/>
                          <a:hlinkClick r:id="rId114"/>
                        </a:rPr>
                        <a:t>Набор компонентов материала</a:t>
                      </a:r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900" dirty="0">
                        <a:effectLst/>
                      </a:endParaRPr>
                    </a:p>
                  </a:txBody>
                  <a:tcPr marL="22113" marR="22113" marT="22113" marB="22113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18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3234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Контекст проекта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1870C7E-69CE-3D4A-83D3-31C20F8FD0EF}"/>
              </a:ext>
            </a:extLst>
          </p:cNvPr>
          <p:cNvSpPr/>
          <p:nvPr/>
        </p:nvSpPr>
        <p:spPr>
          <a:xfrm>
            <a:off x="220617" y="1040747"/>
            <a:ext cx="124938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Все наборы данных проекта должны содержать единый экземпляр </a:t>
            </a:r>
            <a:r>
              <a:rPr lang="en-US" sz="2400" dirty="0">
                <a:solidFill>
                  <a:srgbClr val="3399FF"/>
                </a:solidFill>
                <a:hlinkClick r:id="rId4"/>
              </a:rPr>
              <a:t>IfcProject</a:t>
            </a:r>
            <a:r>
              <a:rPr lang="en-US" sz="2400" dirty="0"/>
              <a:t>, </a:t>
            </a:r>
            <a:r>
              <a:rPr lang="ru-RU" sz="2400" dirty="0"/>
              <a:t>определяющий общий контекст и каталог объектов, содержащихся внутри проекта. Определение контекста может включать следующее: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единицы, используемые по умолчанию;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контекст геометрического представления для представлений формы;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глобальное позиционирование системы координат проекта;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ссылку на системы классификации или другие используемые внешние источники информации;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реестр типов объектов и шаблонов свойств, используемых в контексте проекта.</a:t>
            </a: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4276E89-FC22-5B47-8E8A-92F9DD92F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4836108"/>
            <a:ext cx="7132321" cy="45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6817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Контекст представления проекта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600EFD-ABE5-C74F-9EC4-166F4274497C}"/>
              </a:ext>
            </a:extLst>
          </p:cNvPr>
          <p:cNvSpPr/>
          <p:nvPr/>
        </p:nvSpPr>
        <p:spPr>
          <a:xfrm>
            <a:off x="290347" y="1103884"/>
            <a:ext cx="12424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Контекст представления проекта определяет ориентацию системы координат, направление истинного севера, точность и другие значения, которые применяются ко всей геометрии в проекте или библиотеке проекта. Основной контекст геометрического представления создается для трехмерной модели и двумерных проекций, которые можно далее уточнять в конкретных </a:t>
            </a:r>
            <a:r>
              <a:rPr lang="ru-RU" sz="2000" dirty="0" err="1"/>
              <a:t>подконтекстах</a:t>
            </a:r>
            <a:r>
              <a:rPr lang="ru-RU" sz="2000" dirty="0"/>
              <a:t> геометрического представления.</a:t>
            </a: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22FC46A-5E3A-E54B-8C44-93D169E4A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0" y="2854805"/>
            <a:ext cx="12424106" cy="62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113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Определение геометрии объектов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B56D562-A2BC-2043-A8F5-D8799DB69D90}"/>
              </a:ext>
            </a:extLst>
          </p:cNvPr>
          <p:cNvSpPr/>
          <p:nvPr/>
        </p:nvSpPr>
        <p:spPr>
          <a:xfrm>
            <a:off x="291292" y="4516958"/>
            <a:ext cx="1176793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IfcElement</a:t>
            </a:r>
            <a:endParaRPr lang="en-US" sz="120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A9FB20-1B3B-CD4C-ACF4-DD5385FC494E}"/>
              </a:ext>
            </a:extLst>
          </p:cNvPr>
          <p:cNvSpPr/>
          <p:nvPr/>
        </p:nvSpPr>
        <p:spPr>
          <a:xfrm>
            <a:off x="2295020" y="3476424"/>
            <a:ext cx="1887277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IfcShapeRepresentation</a:t>
            </a:r>
            <a:endParaRPr lang="en-US" sz="1200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FE8FEAA-4AA9-7343-AACF-6C95EC8931D4}"/>
              </a:ext>
            </a:extLst>
          </p:cNvPr>
          <p:cNvSpPr/>
          <p:nvPr/>
        </p:nvSpPr>
        <p:spPr>
          <a:xfrm>
            <a:off x="291293" y="3470653"/>
            <a:ext cx="1176793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IfcElement</a:t>
            </a:r>
            <a:endParaRPr lang="en-US" sz="1200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DC04536-28AF-DB4F-BF59-FF051B802473}"/>
              </a:ext>
            </a:extLst>
          </p:cNvPr>
          <p:cNvSpPr/>
          <p:nvPr/>
        </p:nvSpPr>
        <p:spPr>
          <a:xfrm>
            <a:off x="291292" y="2424348"/>
            <a:ext cx="1176793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IfcElement</a:t>
            </a:r>
            <a:endParaRPr lang="en-US" sz="1200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40B3881-1335-EE4A-AC6B-813588D5BC53}"/>
              </a:ext>
            </a:extLst>
          </p:cNvPr>
          <p:cNvSpPr/>
          <p:nvPr/>
        </p:nvSpPr>
        <p:spPr>
          <a:xfrm>
            <a:off x="5132148" y="2475819"/>
            <a:ext cx="1578667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IfcMappedItem</a:t>
            </a:r>
            <a:endParaRPr lang="en-US" sz="1200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FCD6186-A006-794E-B988-C510D79D5F12}"/>
              </a:ext>
            </a:extLst>
          </p:cNvPr>
          <p:cNvSpPr/>
          <p:nvPr/>
        </p:nvSpPr>
        <p:spPr>
          <a:xfrm>
            <a:off x="2295020" y="2424348"/>
            <a:ext cx="1887278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IfcShapeRepresentation</a:t>
            </a:r>
            <a:endParaRPr lang="en-US" sz="1200" dirty="0"/>
          </a:p>
        </p:txBody>
      </p: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4D343D0C-F859-1B4E-B4E8-2602E90B7E9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468085" y="3909770"/>
            <a:ext cx="826935" cy="104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93B9FCF4-82F0-BE49-873D-9F9CABF8933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468086" y="3903999"/>
            <a:ext cx="826934" cy="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7">
            <a:extLst>
              <a:ext uri="{FF2B5EF4-FFF2-40B4-BE49-F238E27FC236}">
                <a16:creationId xmlns:a16="http://schemas.microsoft.com/office/drawing/2014/main" id="{EF35B658-32CE-254D-8B69-44B12ADBB20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468085" y="2857694"/>
            <a:ext cx="826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9">
            <a:extLst>
              <a:ext uri="{FF2B5EF4-FFF2-40B4-BE49-F238E27FC236}">
                <a16:creationId xmlns:a16="http://schemas.microsoft.com/office/drawing/2014/main" id="{2E93717D-C777-A144-8CD9-9624A473A92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82297" y="2909165"/>
            <a:ext cx="949851" cy="100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BA740520-2A28-CD48-88C3-2D8CE9E26D6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182298" y="2857694"/>
            <a:ext cx="949850" cy="5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8">
            <a:extLst>
              <a:ext uri="{FF2B5EF4-FFF2-40B4-BE49-F238E27FC236}">
                <a16:creationId xmlns:a16="http://schemas.microsoft.com/office/drawing/2014/main" id="{7FD40BE1-C17D-7F4F-83A8-E1BC39513D93}"/>
              </a:ext>
            </a:extLst>
          </p:cNvPr>
          <p:cNvSpPr/>
          <p:nvPr/>
        </p:nvSpPr>
        <p:spPr>
          <a:xfrm>
            <a:off x="291292" y="1372271"/>
            <a:ext cx="1176793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IfcElement</a:t>
            </a:r>
            <a:endParaRPr lang="en-US" sz="1200" dirty="0"/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BD4BDF35-CBE3-B74D-A3E7-C305C9B916E8}"/>
              </a:ext>
            </a:extLst>
          </p:cNvPr>
          <p:cNvSpPr/>
          <p:nvPr/>
        </p:nvSpPr>
        <p:spPr>
          <a:xfrm>
            <a:off x="2295021" y="1372271"/>
            <a:ext cx="1887278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IfcShapeRepresentation</a:t>
            </a:r>
            <a:endParaRPr lang="en-US" sz="1200" dirty="0"/>
          </a:p>
        </p:txBody>
      </p:sp>
      <p:cxnSp>
        <p:nvCxnSpPr>
          <p:cNvPr id="19" name="Straight Arrow Connector 31">
            <a:extLst>
              <a:ext uri="{FF2B5EF4-FFF2-40B4-BE49-F238E27FC236}">
                <a16:creationId xmlns:a16="http://schemas.microsoft.com/office/drawing/2014/main" id="{BAF65B1E-7FDA-5443-8CD9-A03F1DEDAC2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68085" y="1805617"/>
            <a:ext cx="826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4">
            <a:extLst>
              <a:ext uri="{FF2B5EF4-FFF2-40B4-BE49-F238E27FC236}">
                <a16:creationId xmlns:a16="http://schemas.microsoft.com/office/drawing/2014/main" id="{DB849B6D-0907-7646-9E5B-0BE9F5852CEC}"/>
              </a:ext>
            </a:extLst>
          </p:cNvPr>
          <p:cNvSpPr/>
          <p:nvPr/>
        </p:nvSpPr>
        <p:spPr>
          <a:xfrm>
            <a:off x="5152459" y="1372271"/>
            <a:ext cx="1578667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IfcMappedItem</a:t>
            </a:r>
            <a:endParaRPr lang="en-US" sz="1200" dirty="0"/>
          </a:p>
        </p:txBody>
      </p:sp>
      <p:cxnSp>
        <p:nvCxnSpPr>
          <p:cNvPr id="21" name="Straight Arrow Connector 36">
            <a:extLst>
              <a:ext uri="{FF2B5EF4-FFF2-40B4-BE49-F238E27FC236}">
                <a16:creationId xmlns:a16="http://schemas.microsoft.com/office/drawing/2014/main" id="{FDAAEC17-3EC2-444F-B00B-090BD99C8CD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4182299" y="1805617"/>
            <a:ext cx="97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9">
            <a:extLst>
              <a:ext uri="{FF2B5EF4-FFF2-40B4-BE49-F238E27FC236}">
                <a16:creationId xmlns:a16="http://schemas.microsoft.com/office/drawing/2014/main" id="{49E4E0DE-DE43-744F-B8C0-52BF67F3E253}"/>
              </a:ext>
            </a:extLst>
          </p:cNvPr>
          <p:cNvSpPr/>
          <p:nvPr/>
        </p:nvSpPr>
        <p:spPr>
          <a:xfrm>
            <a:off x="8088276" y="1372271"/>
            <a:ext cx="1883972" cy="866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IfcRepresentationMap</a:t>
            </a:r>
            <a:endParaRPr lang="en-US" sz="1200" dirty="0"/>
          </a:p>
        </p:txBody>
      </p:sp>
      <p:cxnSp>
        <p:nvCxnSpPr>
          <p:cNvPr id="23" name="Straight Arrow Connector 40">
            <a:extLst>
              <a:ext uri="{FF2B5EF4-FFF2-40B4-BE49-F238E27FC236}">
                <a16:creationId xmlns:a16="http://schemas.microsoft.com/office/drawing/2014/main" id="{25BAD8FB-7C6B-7E47-B8C5-C4F7B0519FD2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6710815" y="1805616"/>
            <a:ext cx="1377461" cy="110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4">
            <a:extLst>
              <a:ext uri="{FF2B5EF4-FFF2-40B4-BE49-F238E27FC236}">
                <a16:creationId xmlns:a16="http://schemas.microsoft.com/office/drawing/2014/main" id="{23D567F0-7772-9E4E-A722-581439193501}"/>
              </a:ext>
            </a:extLst>
          </p:cNvPr>
          <p:cNvSpPr/>
          <p:nvPr/>
        </p:nvSpPr>
        <p:spPr>
          <a:xfrm>
            <a:off x="10709779" y="1372271"/>
            <a:ext cx="1883973" cy="86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IfcShapeRepresentation</a:t>
            </a:r>
            <a:endParaRPr lang="en-US" sz="1200" dirty="0"/>
          </a:p>
        </p:txBody>
      </p:sp>
      <p:cxnSp>
        <p:nvCxnSpPr>
          <p:cNvPr id="25" name="Straight Arrow Connector 45">
            <a:extLst>
              <a:ext uri="{FF2B5EF4-FFF2-40B4-BE49-F238E27FC236}">
                <a16:creationId xmlns:a16="http://schemas.microsoft.com/office/drawing/2014/main" id="{E6E1A648-D729-5B47-85C7-E3B693C6CEC0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9972248" y="1805616"/>
            <a:ext cx="7375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50">
            <a:extLst>
              <a:ext uri="{FF2B5EF4-FFF2-40B4-BE49-F238E27FC236}">
                <a16:creationId xmlns:a16="http://schemas.microsoft.com/office/drawing/2014/main" id="{BF94CAA0-F6E4-EE4E-A705-F1E64DFE0AD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731126" y="1805616"/>
            <a:ext cx="13571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53">
            <a:extLst>
              <a:ext uri="{FF2B5EF4-FFF2-40B4-BE49-F238E27FC236}">
                <a16:creationId xmlns:a16="http://schemas.microsoft.com/office/drawing/2014/main" id="{27214E18-30F0-A343-8A6E-59FC008B0DE3}"/>
              </a:ext>
            </a:extLst>
          </p:cNvPr>
          <p:cNvSpPr/>
          <p:nvPr/>
        </p:nvSpPr>
        <p:spPr>
          <a:xfrm>
            <a:off x="7872653" y="2424348"/>
            <a:ext cx="2315218" cy="866690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shape, different position or size</a:t>
            </a:r>
          </a:p>
        </p:txBody>
      </p:sp>
      <p:sp>
        <p:nvSpPr>
          <p:cNvPr id="28" name="Cloud 69">
            <a:extLst>
              <a:ext uri="{FF2B5EF4-FFF2-40B4-BE49-F238E27FC236}">
                <a16:creationId xmlns:a16="http://schemas.microsoft.com/office/drawing/2014/main" id="{B3B9BBB4-F145-4C43-A283-26B54F131DF2}"/>
              </a:ext>
            </a:extLst>
          </p:cNvPr>
          <p:cNvSpPr/>
          <p:nvPr/>
        </p:nvSpPr>
        <p:spPr>
          <a:xfrm>
            <a:off x="4763873" y="3571392"/>
            <a:ext cx="2315218" cy="1052059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position &amp; size, different combinations</a:t>
            </a:r>
          </a:p>
        </p:txBody>
      </p:sp>
      <p:sp>
        <p:nvSpPr>
          <p:cNvPr id="29" name="Cloud 70">
            <a:extLst>
              <a:ext uri="{FF2B5EF4-FFF2-40B4-BE49-F238E27FC236}">
                <a16:creationId xmlns:a16="http://schemas.microsoft.com/office/drawing/2014/main" id="{E36BC98F-D645-2149-9CB0-91EB6331A744}"/>
              </a:ext>
            </a:extLst>
          </p:cNvPr>
          <p:cNvSpPr/>
          <p:nvPr/>
        </p:nvSpPr>
        <p:spPr>
          <a:xfrm>
            <a:off x="1994212" y="4493463"/>
            <a:ext cx="2355394" cy="1052075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geometry,</a:t>
            </a:r>
          </a:p>
          <a:p>
            <a:pPr algn="ctr"/>
            <a:r>
              <a:rPr lang="en-US" sz="1400" dirty="0"/>
              <a:t>different object placement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A8EC351-369C-ED4A-A36D-30B86D8B0B7E}"/>
              </a:ext>
            </a:extLst>
          </p:cNvPr>
          <p:cNvSpPr/>
          <p:nvPr/>
        </p:nvSpPr>
        <p:spPr>
          <a:xfrm>
            <a:off x="290347" y="5914818"/>
            <a:ext cx="124730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1" dirty="0" err="1"/>
              <a:t>IfcFacetedBrep</a:t>
            </a:r>
            <a:r>
              <a:rPr lang="en-US" sz="2800" dirty="0"/>
              <a:t>: </a:t>
            </a:r>
            <a:r>
              <a:rPr lang="ru-RU" sz="2800" dirty="0"/>
              <a:t>требует </a:t>
            </a:r>
            <a:r>
              <a:rPr lang="ru-RU" sz="2800" dirty="0" err="1"/>
              <a:t>тесселированных</a:t>
            </a:r>
            <a:r>
              <a:rPr lang="ru-RU" sz="2800" dirty="0"/>
              <a:t> поверхностей</a:t>
            </a:r>
            <a:endParaRPr lang="en-US" sz="2800" dirty="0"/>
          </a:p>
          <a:p>
            <a:pPr algn="l"/>
            <a:r>
              <a:rPr lang="en-US" sz="2800" b="1" dirty="0" err="1"/>
              <a:t>IfcSweptSolid</a:t>
            </a:r>
            <a:r>
              <a:rPr lang="en-US" sz="2800" b="1" dirty="0"/>
              <a:t>/</a:t>
            </a:r>
            <a:r>
              <a:rPr lang="en-US" sz="2800" b="1" dirty="0" err="1"/>
              <a:t>IfcCsgSolid</a:t>
            </a:r>
            <a:r>
              <a:rPr lang="en-US" sz="2800" dirty="0"/>
              <a:t>: </a:t>
            </a:r>
            <a:r>
              <a:rPr lang="ru-RU" sz="2800" dirty="0"/>
              <a:t>требует преобразование к</a:t>
            </a:r>
            <a:r>
              <a:rPr lang="en-US" sz="2800" dirty="0"/>
              <a:t> </a:t>
            </a:r>
            <a:r>
              <a:rPr lang="en-US" sz="2800" dirty="0" err="1"/>
              <a:t>IfcFacetedBrep</a:t>
            </a:r>
            <a:endParaRPr lang="en-US" sz="2800" dirty="0"/>
          </a:p>
          <a:p>
            <a:pPr algn="l"/>
            <a:r>
              <a:rPr lang="en-US" sz="2800" b="1" dirty="0" err="1"/>
              <a:t>IfcArbitraryClosedProfileDef</a:t>
            </a:r>
            <a:r>
              <a:rPr lang="en-US" sz="2800" dirty="0"/>
              <a:t>: </a:t>
            </a:r>
            <a:r>
              <a:rPr lang="ru-RU" sz="2800" dirty="0"/>
              <a:t>требует </a:t>
            </a:r>
            <a:r>
              <a:rPr lang="ru-RU" sz="2800" dirty="0" err="1"/>
              <a:t>пребразование</a:t>
            </a:r>
            <a:r>
              <a:rPr lang="ru-RU" sz="2800" dirty="0"/>
              <a:t> к </a:t>
            </a:r>
            <a:r>
              <a:rPr lang="en-US" sz="2800" dirty="0" err="1"/>
              <a:t>IfcPolyline</a:t>
            </a:r>
            <a:r>
              <a:rPr lang="en-US" sz="2800" dirty="0"/>
              <a:t> – </a:t>
            </a:r>
            <a:r>
              <a:rPr lang="en-US" sz="2800" dirty="0" err="1"/>
              <a:t>IfcTrimmedCurve</a:t>
            </a:r>
            <a:r>
              <a:rPr lang="en-US" sz="2800" dirty="0"/>
              <a:t>, </a:t>
            </a:r>
            <a:r>
              <a:rPr lang="en-US" sz="2800" dirty="0" err="1"/>
              <a:t>IfcBSplineCurve</a:t>
            </a:r>
            <a:r>
              <a:rPr lang="en-US" sz="2800" dirty="0"/>
              <a:t>, </a:t>
            </a:r>
            <a:r>
              <a:rPr lang="en-US" sz="2800" dirty="0" err="1"/>
              <a:t>IfcCompositeCurve</a:t>
            </a:r>
            <a:r>
              <a:rPr lang="en-US" sz="2800" dirty="0"/>
              <a:t>, …</a:t>
            </a:r>
          </a:p>
          <a:p>
            <a:pPr algn="l"/>
            <a:r>
              <a:rPr lang="en-US" sz="2800" b="1" dirty="0" err="1"/>
              <a:t>IfcParameterizedProfileDef</a:t>
            </a:r>
            <a:r>
              <a:rPr lang="en-US" sz="2800" dirty="0"/>
              <a:t>: </a:t>
            </a:r>
            <a:r>
              <a:rPr lang="ru-RU" sz="2800" dirty="0"/>
              <a:t>требует преобразование к </a:t>
            </a:r>
            <a:r>
              <a:rPr lang="en-US" sz="2800" dirty="0" err="1"/>
              <a:t>IfcArbitraryClosedProfileDef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1856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Пример определения графики в </a:t>
            </a:r>
            <a:r>
              <a:rPr lang="en-US" dirty="0"/>
              <a:t>IFC</a:t>
            </a:r>
            <a:r>
              <a:rPr lang="ru-RU" dirty="0"/>
              <a:t> (</a:t>
            </a:r>
            <a:r>
              <a:rPr lang="en-US" dirty="0"/>
              <a:t>STEP)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286F5B-D7DF-544D-8C4A-0050FAAC646D}"/>
              </a:ext>
            </a:extLst>
          </p:cNvPr>
          <p:cNvSpPr txBox="1">
            <a:spLocks/>
          </p:cNvSpPr>
          <p:nvPr/>
        </p:nvSpPr>
        <p:spPr>
          <a:xfrm>
            <a:off x="257907" y="1172511"/>
            <a:ext cx="12215143" cy="7461535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1400">
                <a:solidFill>
                  <a:srgbClr val="FF0000"/>
                </a:solidFill>
              </a:rPr>
              <a:t>#10000=IfcShapeRepresentation(#1,’Body’,’SweptSolid’,(#10001));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#10001=IfcExtrudedAreaSolid(#10005,#10002,#10004,4.0);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#10002=IfcAxis2Placement3D(#10003,$,$);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#10003=IfcCartesianPoint(0.,0.,0.); 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#10004=IfcDirection(0.,0.,1.0);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#10005=IfcArbitraryClosedProfileDef(.AREA.,$,#10006);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#10006=IfcPolyline((#10007,#10008,#10009,#10010,#10011));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#10007=IfcCartesianPoint((0.,0.));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#10008=IfcCartesianPoint((8.,0.));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#10008=IfcCartesianPoint((8.,4.));</a:t>
            </a:r>
            <a:br>
              <a:rPr lang="en-US" sz="14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#10010=IfcCartesianPoint((0.,4.));</a:t>
            </a:r>
          </a:p>
          <a:p>
            <a:pPr marL="0" indent="0" hangingPunct="1">
              <a:buFontTx/>
              <a:buNone/>
            </a:pPr>
            <a:r>
              <a:rPr lang="en-US" sz="1400">
                <a:solidFill>
                  <a:srgbClr val="00B050"/>
                </a:solidFill>
              </a:rPr>
              <a:t>#10000=IfcShapeRepresentation(#1,’Body’,’SweptSolid’,(#10001));</a:t>
            </a:r>
            <a:br>
              <a:rPr lang="en-US" sz="1400">
                <a:solidFill>
                  <a:srgbClr val="00B050"/>
                </a:solidFill>
              </a:rPr>
            </a:br>
            <a:r>
              <a:rPr lang="en-US" sz="1400">
                <a:solidFill>
                  <a:srgbClr val="00B050"/>
                </a:solidFill>
              </a:rPr>
              <a:t>#10001=IfcExtrudedAreaSolid(#10005,#10002,#10004,4.0);</a:t>
            </a:r>
            <a:br>
              <a:rPr lang="en-US" sz="1400">
                <a:solidFill>
                  <a:srgbClr val="00B050"/>
                </a:solidFill>
              </a:rPr>
            </a:br>
            <a:r>
              <a:rPr lang="en-US" sz="1400">
                <a:solidFill>
                  <a:srgbClr val="00B050"/>
                </a:solidFill>
              </a:rPr>
              <a:t>#10002=IfcAxis2Placement3D(#10003,$,$);</a:t>
            </a:r>
            <a:br>
              <a:rPr lang="en-US" sz="1400">
                <a:solidFill>
                  <a:srgbClr val="00B050"/>
                </a:solidFill>
              </a:rPr>
            </a:br>
            <a:r>
              <a:rPr lang="en-US" sz="1400">
                <a:solidFill>
                  <a:srgbClr val="00B050"/>
                </a:solidFill>
              </a:rPr>
              <a:t>#10003=IfcCartesianPoint(0.,0.,0.); </a:t>
            </a:r>
            <a:br>
              <a:rPr lang="en-US" sz="1400">
                <a:solidFill>
                  <a:srgbClr val="00B050"/>
                </a:solidFill>
              </a:rPr>
            </a:br>
            <a:r>
              <a:rPr lang="en-US" sz="1400">
                <a:solidFill>
                  <a:srgbClr val="00B050"/>
                </a:solidFill>
              </a:rPr>
              <a:t>#10004=IfcDirection(0.,0.,1.0);</a:t>
            </a:r>
            <a:br>
              <a:rPr lang="en-US" sz="1400">
                <a:solidFill>
                  <a:srgbClr val="00B050"/>
                </a:solidFill>
              </a:rPr>
            </a:br>
            <a:r>
              <a:rPr lang="en-US" sz="1400">
                <a:solidFill>
                  <a:srgbClr val="00B050"/>
                </a:solidFill>
              </a:rPr>
              <a:t>#10005=IfcRectangleProfileDef(.AREA.,$,8.,4.);</a:t>
            </a:r>
          </a:p>
          <a:p>
            <a:pPr marL="0" indent="0" hangingPunct="1">
              <a:buFontTx/>
              <a:buNone/>
            </a:pPr>
            <a:r>
              <a:rPr lang="en-US" sz="1400">
                <a:solidFill>
                  <a:srgbClr val="0070C0"/>
                </a:solidFill>
              </a:rPr>
              <a:t>#10000=IfcShapeRepresentation(#1,’Body’,’MappedRepresentation’,(#10001));</a:t>
            </a:r>
            <a:br>
              <a:rPr lang="en-US" sz="1400">
                <a:solidFill>
                  <a:srgbClr val="0070C0"/>
                </a:solidFill>
              </a:rPr>
            </a:br>
            <a:r>
              <a:rPr lang="en-US" sz="1400">
                <a:solidFill>
                  <a:srgbClr val="0070C0"/>
                </a:solidFill>
              </a:rPr>
              <a:t>#10001=IfcMappedItem(#20000);</a:t>
            </a:r>
            <a:br>
              <a:rPr lang="en-US" sz="1400">
                <a:solidFill>
                  <a:srgbClr val="0070C0"/>
                </a:solidFill>
              </a:rPr>
            </a:br>
            <a:r>
              <a:rPr lang="en-US" sz="1400">
                <a:solidFill>
                  <a:srgbClr val="0070C0"/>
                </a:solidFill>
              </a:rPr>
              <a:t>#10002=IfcCartesianTransformationOperator3DnonUniform($,$,#10003,$,8.0,$,4.0);</a:t>
            </a:r>
            <a:br>
              <a:rPr lang="en-US" sz="1400">
                <a:solidFill>
                  <a:srgbClr val="0070C0"/>
                </a:solidFill>
              </a:rPr>
            </a:br>
            <a:r>
              <a:rPr lang="en-US" sz="1400">
                <a:solidFill>
                  <a:srgbClr val="0070C0"/>
                </a:solidFill>
              </a:rPr>
              <a:t>#10003=IfcCartesianPoint((1.1111,2.2222,3.3333));</a:t>
            </a:r>
          </a:p>
          <a:p>
            <a:pPr marL="0" indent="0" hangingPunct="1">
              <a:buFontTx/>
              <a:buNone/>
            </a:pPr>
            <a:br>
              <a:rPr lang="en-US" sz="1400"/>
            </a:br>
            <a:endParaRPr lang="en-US" sz="1400" dirty="0"/>
          </a:p>
        </p:txBody>
      </p:sp>
      <p:sp>
        <p:nvSpPr>
          <p:cNvPr id="6" name="Right Brace 3">
            <a:extLst>
              <a:ext uri="{FF2B5EF4-FFF2-40B4-BE49-F238E27FC236}">
                <a16:creationId xmlns:a16="http://schemas.microsoft.com/office/drawing/2014/main" id="{03B0ED0C-002E-EC40-9513-5C1527C8D471}"/>
              </a:ext>
            </a:extLst>
          </p:cNvPr>
          <p:cNvSpPr/>
          <p:nvPr/>
        </p:nvSpPr>
        <p:spPr>
          <a:xfrm>
            <a:off x="7633252" y="1119555"/>
            <a:ext cx="151076" cy="24505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4">
            <a:extLst>
              <a:ext uri="{FF2B5EF4-FFF2-40B4-BE49-F238E27FC236}">
                <a16:creationId xmlns:a16="http://schemas.microsoft.com/office/drawing/2014/main" id="{ED9C1466-3653-6B4D-89F7-15446B9E7A74}"/>
              </a:ext>
            </a:extLst>
          </p:cNvPr>
          <p:cNvSpPr/>
          <p:nvPr/>
        </p:nvSpPr>
        <p:spPr>
          <a:xfrm>
            <a:off x="7633251" y="3847065"/>
            <a:ext cx="151076" cy="15138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5">
            <a:extLst>
              <a:ext uri="{FF2B5EF4-FFF2-40B4-BE49-F238E27FC236}">
                <a16:creationId xmlns:a16="http://schemas.microsoft.com/office/drawing/2014/main" id="{A348B58F-5E7F-D44C-B584-FF2735007036}"/>
              </a:ext>
            </a:extLst>
          </p:cNvPr>
          <p:cNvSpPr/>
          <p:nvPr/>
        </p:nvSpPr>
        <p:spPr>
          <a:xfrm>
            <a:off x="7633251" y="5690772"/>
            <a:ext cx="151076" cy="11436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85798-79D7-B148-8CDA-F3E8F5604DDC}"/>
              </a:ext>
            </a:extLst>
          </p:cNvPr>
          <p:cNvSpPr txBox="1"/>
          <p:nvPr/>
        </p:nvSpPr>
        <p:spPr>
          <a:xfrm>
            <a:off x="7969349" y="2073415"/>
            <a:ext cx="346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Extruded Arbitrary Profile</a:t>
            </a:r>
          </a:p>
          <a:p>
            <a:r>
              <a:rPr lang="en-US" sz="1800" dirty="0"/>
              <a:t>File Size: 479, RAM Size:  504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76819-D7FA-8D4F-A338-09AE448A5812}"/>
              </a:ext>
            </a:extLst>
          </p:cNvPr>
          <p:cNvSpPr txBox="1"/>
          <p:nvPr/>
        </p:nvSpPr>
        <p:spPr>
          <a:xfrm>
            <a:off x="7969349" y="426698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Extruded Rectangle Profile</a:t>
            </a:r>
          </a:p>
          <a:p>
            <a:r>
              <a:rPr lang="en-US" sz="1800" dirty="0"/>
              <a:t>File Size: 274, RAM Size: 296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DF68B-7578-634A-B35E-3331BD4EC878}"/>
              </a:ext>
            </a:extLst>
          </p:cNvPr>
          <p:cNvSpPr txBox="1"/>
          <p:nvPr/>
        </p:nvSpPr>
        <p:spPr>
          <a:xfrm>
            <a:off x="7969349" y="593943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Mapped (Tessellation or other):</a:t>
            </a:r>
          </a:p>
          <a:p>
            <a:r>
              <a:rPr lang="en-US" sz="1800" dirty="0"/>
              <a:t>File Size: 233, RAM Size: 224</a:t>
            </a:r>
          </a:p>
        </p:txBody>
      </p:sp>
    </p:spTree>
    <p:extLst>
      <p:ext uri="{BB962C8B-B14F-4D97-AF65-F5344CB8AC3E}">
        <p14:creationId xmlns:p14="http://schemas.microsoft.com/office/powerpoint/2010/main" val="17852641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1</a:t>
            </a:r>
            <a:r>
              <a:rPr dirty="0"/>
              <a:t>.</a:t>
            </a:r>
            <a:r>
              <a:rPr lang="ru-RU" dirty="0"/>
              <a:t>3</a:t>
            </a:r>
            <a:r>
              <a:rPr dirty="0"/>
              <a:t> </a:t>
            </a:r>
            <a:r>
              <a:rPr lang="ru-RU" dirty="0"/>
              <a:t>Введение в технологию: определение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B5A0FE-650B-0147-B0CC-204F8782E16C}"/>
              </a:ext>
            </a:extLst>
          </p:cNvPr>
          <p:cNvSpPr/>
          <p:nvPr/>
        </p:nvSpPr>
        <p:spPr>
          <a:xfrm>
            <a:off x="178918" y="6766730"/>
            <a:ext cx="12646964" cy="13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Цифровым двойником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городской системы интегрированная с этой социокиберфизической системой посредством сетей связи и систем сбора и обработки информации, основанная на адекватных алгоритмических моделях.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3A5013-AD69-6F4A-8C63-5B98F6BFD298}"/>
              </a:ext>
            </a:extLst>
          </p:cNvPr>
          <p:cNvSpPr/>
          <p:nvPr/>
        </p:nvSpPr>
        <p:spPr>
          <a:xfrm>
            <a:off x="205740" y="5428800"/>
            <a:ext cx="12646964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Цифровой тенью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системы обеспечивающая сбор и обработку больших данных посредством сетей связи и систем сбора и обработки информации.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6F39C0-2F30-C84E-9F88-A259F0EE4E56}"/>
              </a:ext>
            </a:extLst>
          </p:cNvPr>
          <p:cNvSpPr/>
          <p:nvPr/>
        </p:nvSpPr>
        <p:spPr>
          <a:xfrm>
            <a:off x="152096" y="1007747"/>
            <a:ext cx="12646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Информационная модель антропогенного объекта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комплексное стандартизированное цифровое представление свойств, параметров, связей антропогенного объекта в виде информационных наборов и сбалансированной многоуровневой матрицы требований, целевых показателей и ресурсных ограничений о материальных и не материальных элементах антропогенного объекта. Одновременно с этим</a:t>
            </a:r>
            <a:r>
              <a:rPr lang="ru-RU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содержащее множество взаимоувязанных верифицированных и </a:t>
            </a:r>
            <a:r>
              <a:rPr lang="ru-RU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валидированных</a:t>
            </a:r>
            <a:r>
              <a:rPr lang="ru-RU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мультидисциплинарных</a:t>
            </a:r>
            <a:r>
              <a:rPr lang="ru-RU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математических и компьютерных моделей</a:t>
            </a:r>
            <a:r>
              <a:rPr lang="ru-RU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объекта (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нульмерных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, одномерных, двумерных, трехмерных), процессов, хранения, управления и обмена данными, правила трансформации данных и моделей.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370213-7046-4C4E-ABBC-EABD0E028194}"/>
              </a:ext>
            </a:extLst>
          </p:cNvPr>
          <p:cNvSpPr/>
          <p:nvPr/>
        </p:nvSpPr>
        <p:spPr>
          <a:xfrm>
            <a:off x="205740" y="4487850"/>
            <a:ext cx="12646964" cy="45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7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НТД: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Дополненной определение 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ГОСТ Р 57269 – 2016 «Интегрированный подход к управлению информацией жизненного цикла антропогенных объектов и сред. Термины и определения» </a:t>
            </a:r>
          </a:p>
        </p:txBody>
      </p:sp>
    </p:spTree>
    <p:extLst>
      <p:ext uri="{BB962C8B-B14F-4D97-AF65-F5344CB8AC3E}">
        <p14:creationId xmlns:p14="http://schemas.microsoft.com/office/powerpoint/2010/main" val="280260873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иятно познакомиться"/>
          <p:cNvSpPr txBox="1">
            <a:spLocks noGrp="1"/>
          </p:cNvSpPr>
          <p:nvPr>
            <p:ph type="body" idx="13"/>
          </p:nvPr>
        </p:nvSpPr>
        <p:spPr>
          <a:xfrm>
            <a:off x="531749" y="186037"/>
            <a:ext cx="11941302" cy="656590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rPr lang="ru-RU" dirty="0"/>
              <a:t>Формирование наборов характеристик </a:t>
            </a:r>
            <a:endParaRPr dirty="0"/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86563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9737CA-8248-2F4B-AA7C-8FDC31D3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FFAAFA-DBE1-A34C-925D-417CF091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56" y="2516084"/>
            <a:ext cx="12528688" cy="640324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EA0EA6-51E0-F74E-9BB3-6CEECBF2C572}"/>
              </a:ext>
            </a:extLst>
          </p:cNvPr>
          <p:cNvSpPr/>
          <p:nvPr/>
        </p:nvSpPr>
        <p:spPr>
          <a:xfrm>
            <a:off x="238056" y="1061634"/>
            <a:ext cx="124763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Формирование правильных наборов характеристик оборудования и материалов обеспечивается взаимодействием </a:t>
            </a:r>
            <a:r>
              <a:rPr lang="en-US" sz="2000" dirty="0"/>
              <a:t>IFC </a:t>
            </a:r>
            <a:r>
              <a:rPr lang="ru-RU" sz="2000" dirty="0"/>
              <a:t>схемы и Словаря </a:t>
            </a:r>
            <a:r>
              <a:rPr lang="en-US" sz="2000" dirty="0" err="1"/>
              <a:t>bSDD</a:t>
            </a:r>
            <a:r>
              <a:rPr lang="ru-RU" sz="2000" dirty="0"/>
              <a:t>.</a:t>
            </a:r>
          </a:p>
          <a:p>
            <a:pPr algn="just"/>
            <a:r>
              <a:rPr lang="ru-RU" sz="2000" dirty="0"/>
              <a:t>В словаре формируется однозначное терминологическое определение атрибута или наименование элемента, которое в последствии сопоставляется с моделью данных </a:t>
            </a:r>
            <a:r>
              <a:rPr lang="en-US" sz="2000" dirty="0"/>
              <a:t>IFC</a:t>
            </a:r>
            <a:r>
              <a:rPr lang="ru-RU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5887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1</a:t>
            </a:r>
            <a:r>
              <a:rPr dirty="0"/>
              <a:t>.</a:t>
            </a:r>
            <a:r>
              <a:rPr lang="ru-RU" dirty="0"/>
              <a:t>4</a:t>
            </a:r>
            <a:r>
              <a:rPr dirty="0"/>
              <a:t> </a:t>
            </a:r>
            <a:r>
              <a:rPr lang="ru-RU" dirty="0"/>
              <a:t>Введение в технологию: определение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B5A0FE-650B-0147-B0CC-204F8782E16C}"/>
              </a:ext>
            </a:extLst>
          </p:cNvPr>
          <p:cNvSpPr/>
          <p:nvPr/>
        </p:nvSpPr>
        <p:spPr>
          <a:xfrm>
            <a:off x="178918" y="7383473"/>
            <a:ext cx="12646964" cy="13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Цифровым двойником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городской системы интегрированная с этой социокиберфизической системой посредством сетей связи и систем сбора и обработки информации, основанная на адекватных алгоритмических моделях.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3A5013-AD69-6F4A-8C63-5B98F6BFD298}"/>
              </a:ext>
            </a:extLst>
          </p:cNvPr>
          <p:cNvSpPr/>
          <p:nvPr/>
        </p:nvSpPr>
        <p:spPr>
          <a:xfrm>
            <a:off x="205740" y="5636263"/>
            <a:ext cx="12646964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Цифровой тенью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</a:t>
            </a:r>
            <a:r>
              <a:rPr lang="ru-RU" sz="192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192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социокиберфизической системы обеспечивающая сбор и обработку больших данных</a:t>
            </a:r>
            <a:r>
              <a:rPr lang="ru-RU" sz="192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посредством сетей связи и систем сбора и обработки информации.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6F39C0-2F30-C84E-9F88-A259F0EE4E56}"/>
              </a:ext>
            </a:extLst>
          </p:cNvPr>
          <p:cNvSpPr/>
          <p:nvPr/>
        </p:nvSpPr>
        <p:spPr>
          <a:xfrm>
            <a:off x="152096" y="1007747"/>
            <a:ext cx="12646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Информационная модель антропогенного объекта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комплексное стандартизированное цифровое представление свойств, параметров, связей антропогенного объекта в виде информационных наборов и сбалансированной многоуровневой матрица требований, целевых показателей и ресурсных ограничений о материальных и не материальных элементах антропогенного объекта. Одновременно с этим содержащее множество взаимоувязанных верифицированных и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валидированных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мультидисциплинарных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математических и компьютерных моделей: объекта (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нульмерных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, одномерных, двумерных, трехмерных), процессов, хранения, управления и обмена данными, правила трансформации данных и моделей.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370213-7046-4C4E-ABBC-EABD0E028194}"/>
              </a:ext>
            </a:extLst>
          </p:cNvPr>
          <p:cNvSpPr/>
          <p:nvPr/>
        </p:nvSpPr>
        <p:spPr>
          <a:xfrm>
            <a:off x="205740" y="4485622"/>
            <a:ext cx="12646964" cy="45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7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НТД: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Дополненной определение </a:t>
            </a:r>
            <a:r>
              <a:rPr lang="ru-RU" sz="1173" i="1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ГОСТ Р 57269 – 2016 «Интегрированный подход к управлению информацией жизненного цикла антропогенных объектов и сред. Термины и определения» </a:t>
            </a:r>
          </a:p>
        </p:txBody>
      </p:sp>
    </p:spTree>
    <p:extLst>
      <p:ext uri="{BB962C8B-B14F-4D97-AF65-F5344CB8AC3E}">
        <p14:creationId xmlns:p14="http://schemas.microsoft.com/office/powerpoint/2010/main" val="1769858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73051" y="9150369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212" name="0.1. Куда движется отрасль"/>
          <p:cNvSpPr txBox="1">
            <a:spLocks noGrp="1"/>
          </p:cNvSpPr>
          <p:nvPr>
            <p:ph type="body" idx="13"/>
          </p:nvPr>
        </p:nvSpPr>
        <p:spPr>
          <a:xfrm>
            <a:off x="531749" y="216814"/>
            <a:ext cx="11941302" cy="595035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rPr lang="ru-RU" dirty="0"/>
              <a:t>1</a:t>
            </a:r>
            <a:r>
              <a:rPr dirty="0"/>
              <a:t>.</a:t>
            </a:r>
            <a:r>
              <a:rPr lang="ru-RU" dirty="0"/>
              <a:t>5</a:t>
            </a:r>
            <a:r>
              <a:rPr dirty="0"/>
              <a:t> </a:t>
            </a:r>
            <a:r>
              <a:rPr lang="ru-RU" dirty="0"/>
              <a:t>Введение в технологию: определение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AF3E0-7364-0441-97A9-31D700F91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B5A0FE-650B-0147-B0CC-204F8782E16C}"/>
              </a:ext>
            </a:extLst>
          </p:cNvPr>
          <p:cNvSpPr/>
          <p:nvPr/>
        </p:nvSpPr>
        <p:spPr>
          <a:xfrm>
            <a:off x="178918" y="6889758"/>
            <a:ext cx="12646964" cy="13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Цифровым двойником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</a:t>
            </a:r>
            <a:r>
              <a:rPr lang="ru-RU" sz="192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192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социокиберфизической городской системы интегрированная с этой социокиберфизической системой 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посредством сетей связи и систем сбора и обработки информации, основанная на адекватных алгоритмических моделях.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3A5013-AD69-6F4A-8C63-5B98F6BFD298}"/>
              </a:ext>
            </a:extLst>
          </p:cNvPr>
          <p:cNvSpPr/>
          <p:nvPr/>
        </p:nvSpPr>
        <p:spPr>
          <a:xfrm>
            <a:off x="205740" y="5503696"/>
            <a:ext cx="12646964" cy="1011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33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Цифровой тенью городской строительной системы</a:t>
            </a:r>
            <a:r>
              <a:rPr lang="ru-RU" sz="192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называется информационная модель социокиберфизической системы обеспечивающая сбор и обработку больших данных посредством сетей связи и систем сбора и обработки информации.</a:t>
            </a:r>
            <a:endParaRPr lang="ru-RU" sz="1706" dirty="0">
              <a:solidFill>
                <a:srgbClr val="00206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6F39C0-2F30-C84E-9F88-A259F0EE4E56}"/>
              </a:ext>
            </a:extLst>
          </p:cNvPr>
          <p:cNvSpPr/>
          <p:nvPr/>
        </p:nvSpPr>
        <p:spPr>
          <a:xfrm>
            <a:off x="152096" y="1007747"/>
            <a:ext cx="12646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Информационная модель антропогенного объекта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комплексное стандартизированное цифровое представление свойств, параметров, связей антропогенного объекта в виде информационных наборов и сбалансированной многоуровневой матрица требований, целевых показателей и ресурсных ограничений о материальных и не материальных элементах антропогенного объекта. Одновременно с этим содержащее множество взаимоувязанных верифицированных и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валидированных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мультидисциплинарных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математических и компьютерных моделей: объекта (</a:t>
            </a:r>
            <a:r>
              <a:rPr lang="ru-RU" sz="2400" dirty="0" err="1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нульмерных</a:t>
            </a:r>
            <a:r>
              <a:rPr lang="ru-RU" sz="2400" dirty="0">
                <a:solidFill>
                  <a:srgbClr val="00206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, одномерных, двумерных, трехмерных), процессов, хранения, управления и обмена данными, правила трансформации данных и моделей.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370213-7046-4C4E-ABBC-EABD0E028194}"/>
              </a:ext>
            </a:extLst>
          </p:cNvPr>
          <p:cNvSpPr/>
          <p:nvPr/>
        </p:nvSpPr>
        <p:spPr>
          <a:xfrm>
            <a:off x="205740" y="4487850"/>
            <a:ext cx="12646964" cy="45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73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НТД:</a:t>
            </a:r>
            <a:r>
              <a:rPr lang="ru-RU" sz="1173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Дополненной определение </a:t>
            </a:r>
            <a:r>
              <a:rPr lang="ru-RU" sz="1173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ГОСТ Р 57269 – 2016 «Интегрированный подход к управлению информацией жизненного цикла антропогенных объектов и сред. Термины и определения» </a:t>
            </a:r>
          </a:p>
        </p:txBody>
      </p:sp>
    </p:spTree>
    <p:extLst>
      <p:ext uri="{BB962C8B-B14F-4D97-AF65-F5344CB8AC3E}">
        <p14:creationId xmlns:p14="http://schemas.microsoft.com/office/powerpoint/2010/main" val="3901504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43303" y="9144193"/>
            <a:ext cx="368504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sp>
        <p:nvSpPr>
          <p:cNvPr id="393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/>
              <a:t>2</a:t>
            </a:r>
            <a:r>
              <a:rPr dirty="0"/>
              <a:t>. </a:t>
            </a:r>
            <a:r>
              <a:rPr dirty="0" err="1"/>
              <a:t>Принцип</a:t>
            </a:r>
            <a:r>
              <a:rPr dirty="0"/>
              <a:t> </a:t>
            </a:r>
            <a:r>
              <a:rPr dirty="0" err="1"/>
              <a:t>сохранения</a:t>
            </a:r>
            <a:r>
              <a:rPr dirty="0"/>
              <a:t> </a:t>
            </a:r>
            <a:r>
              <a:rPr dirty="0" err="1"/>
              <a:t>информации</a:t>
            </a:r>
            <a:endParaRPr dirty="0"/>
          </a:p>
        </p:txBody>
      </p:sp>
      <p:pic>
        <p:nvPicPr>
          <p:cNvPr id="394" name="Информационное поле жизненного цикла объекта.jpg" descr="Информационное поле жизненного цикла объекта.jpg"/>
          <p:cNvPicPr>
            <a:picLocks noChangeAspect="1"/>
          </p:cNvPicPr>
          <p:nvPr/>
        </p:nvPicPr>
        <p:blipFill>
          <a:blip r:embed="rId3"/>
          <a:srcRect t="8886" r="321"/>
          <a:stretch>
            <a:fillRect/>
          </a:stretch>
        </p:blipFill>
        <p:spPr>
          <a:xfrm>
            <a:off x="297060" y="1048534"/>
            <a:ext cx="12410836" cy="802313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Волков С.А. 2014 год"/>
          <p:cNvSpPr txBox="1"/>
          <p:nvPr/>
        </p:nvSpPr>
        <p:spPr>
          <a:xfrm>
            <a:off x="10830453" y="8792359"/>
            <a:ext cx="161285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Волков С.А. 2014 год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D91A07-E504-064E-8A4F-92AD78CB6B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43303" y="9144193"/>
            <a:ext cx="36850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393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/>
              <a:t>2</a:t>
            </a:r>
            <a:r>
              <a:rPr dirty="0"/>
              <a:t>.</a:t>
            </a:r>
            <a:r>
              <a:rPr lang="ru-RU" dirty="0"/>
              <a:t>1</a:t>
            </a:r>
            <a:r>
              <a:rPr dirty="0"/>
              <a:t>. </a:t>
            </a:r>
            <a:r>
              <a:rPr dirty="0" err="1"/>
              <a:t>Принцип</a:t>
            </a:r>
            <a:r>
              <a:rPr dirty="0"/>
              <a:t> </a:t>
            </a:r>
            <a:r>
              <a:rPr dirty="0" err="1"/>
              <a:t>сохранения</a:t>
            </a:r>
            <a:r>
              <a:rPr dirty="0"/>
              <a:t> </a:t>
            </a:r>
            <a:r>
              <a:rPr dirty="0" err="1"/>
              <a:t>информации</a:t>
            </a:r>
            <a:endParaRPr dirty="0"/>
          </a:p>
        </p:txBody>
      </p:sp>
      <p:pic>
        <p:nvPicPr>
          <p:cNvPr id="394" name="Информационное поле жизненного цикла объекта.jpg" descr="Информационное поле жизненного цикла объекта.jpg"/>
          <p:cNvPicPr>
            <a:picLocks noChangeAspect="1"/>
          </p:cNvPicPr>
          <p:nvPr/>
        </p:nvPicPr>
        <p:blipFill>
          <a:blip r:embed="rId3"/>
          <a:srcRect t="8886" r="321"/>
          <a:stretch>
            <a:fillRect/>
          </a:stretch>
        </p:blipFill>
        <p:spPr>
          <a:xfrm>
            <a:off x="297060" y="1048534"/>
            <a:ext cx="12410836" cy="802313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Волков С.А. 2014 год"/>
          <p:cNvSpPr txBox="1"/>
          <p:nvPr/>
        </p:nvSpPr>
        <p:spPr>
          <a:xfrm>
            <a:off x="10830453" y="8792359"/>
            <a:ext cx="161285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Волков С.А. 2014 год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D91A07-E504-064E-8A4F-92AD78CB6B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06" r="1449" b="535"/>
          <a:stretch/>
        </p:blipFill>
        <p:spPr>
          <a:xfrm>
            <a:off x="0" y="8919327"/>
            <a:ext cx="1641423" cy="834273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8B14C66-E808-764E-A40B-15029856E1C1}"/>
              </a:ext>
            </a:extLst>
          </p:cNvPr>
          <p:cNvSpPr/>
          <p:nvPr/>
        </p:nvSpPr>
        <p:spPr>
          <a:xfrm>
            <a:off x="3487118" y="4524328"/>
            <a:ext cx="7048867" cy="21566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Сбалансированная многоуровневая матрица требований, целевых показателей и ресурсных ограничений о материальных и не материальных элементах антропогенного объекта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3" name="Стрелка вверх 2">
            <a:extLst>
              <a:ext uri="{FF2B5EF4-FFF2-40B4-BE49-F238E27FC236}">
                <a16:creationId xmlns:a16="http://schemas.microsoft.com/office/drawing/2014/main" id="{41055852-30CD-4546-87AE-9B188FB2A5BE}"/>
              </a:ext>
            </a:extLst>
          </p:cNvPr>
          <p:cNvSpPr/>
          <p:nvPr/>
        </p:nvSpPr>
        <p:spPr>
          <a:xfrm>
            <a:off x="6192716" y="2757657"/>
            <a:ext cx="1637669" cy="1332855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Стрелка вверх 8">
            <a:extLst>
              <a:ext uri="{FF2B5EF4-FFF2-40B4-BE49-F238E27FC236}">
                <a16:creationId xmlns:a16="http://schemas.microsoft.com/office/drawing/2014/main" id="{993FAA56-AB17-B14F-A017-1D0BA3C6B9F0}"/>
              </a:ext>
            </a:extLst>
          </p:cNvPr>
          <p:cNvSpPr/>
          <p:nvPr/>
        </p:nvSpPr>
        <p:spPr>
          <a:xfrm rot="16200000">
            <a:off x="1824768" y="4876800"/>
            <a:ext cx="1637669" cy="1332855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814053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15531</Words>
  <Application>Microsoft Macintosh PowerPoint</Application>
  <PresentationFormat>Произвольный</PresentationFormat>
  <Paragraphs>1175</Paragraphs>
  <Slides>50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3" baseType="lpstr">
      <vt:lpstr>Arial</vt:lpstr>
      <vt:lpstr>Arial Hebrew Scholar</vt:lpstr>
      <vt:lpstr>Avenir Roman</vt:lpstr>
      <vt:lpstr>Calibri</vt:lpstr>
      <vt:lpstr>Courier New</vt:lpstr>
      <vt:lpstr>DIN Alternate</vt:lpstr>
      <vt:lpstr>Helvetica</vt:lpstr>
      <vt:lpstr>Helvetica Light</vt:lpstr>
      <vt:lpstr>Helvetica Neue Condensed</vt:lpstr>
      <vt:lpstr>Helvetica Neue Condensed Black</vt:lpstr>
      <vt:lpstr>Helvetica Neue Light</vt:lpstr>
      <vt:lpstr>Times New Roman</vt:lpstr>
      <vt:lpstr>White</vt:lpstr>
      <vt:lpstr>Интегрированный проект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>IB2S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Интегрированный проект</dc:title>
  <dc:subject>Лекция 1. Введение в технологию информационного моделирования</dc:subject>
  <dc:creator>Volkov Serge</dc:creator>
  <cp:keywords>BIM</cp:keywords>
  <dc:description/>
  <cp:lastModifiedBy>Сергей Волков</cp:lastModifiedBy>
  <cp:revision>46</cp:revision>
  <cp:lastPrinted>2019-09-21T06:54:53Z</cp:lastPrinted>
  <dcterms:modified xsi:type="dcterms:W3CDTF">2020-10-03T05:38:08Z</dcterms:modified>
  <cp:category/>
</cp:coreProperties>
</file>